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44" r:id="rId1"/>
  </p:sldMasterIdLst>
  <p:notesMasterIdLst>
    <p:notesMasterId r:id="rId26"/>
  </p:notesMasterIdLst>
  <p:sldIdLst>
    <p:sldId id="291" r:id="rId2"/>
    <p:sldId id="672" r:id="rId3"/>
    <p:sldId id="673" r:id="rId4"/>
    <p:sldId id="765" r:id="rId5"/>
    <p:sldId id="681" r:id="rId6"/>
    <p:sldId id="744" r:id="rId7"/>
    <p:sldId id="724" r:id="rId8"/>
    <p:sldId id="725" r:id="rId9"/>
    <p:sldId id="749" r:id="rId10"/>
    <p:sldId id="727" r:id="rId11"/>
    <p:sldId id="814" r:id="rId12"/>
    <p:sldId id="747" r:id="rId13"/>
    <p:sldId id="752" r:id="rId14"/>
    <p:sldId id="753" r:id="rId15"/>
    <p:sldId id="754" r:id="rId16"/>
    <p:sldId id="815" r:id="rId17"/>
    <p:sldId id="756" r:id="rId18"/>
    <p:sldId id="758" r:id="rId19"/>
    <p:sldId id="757" r:id="rId20"/>
    <p:sldId id="759" r:id="rId21"/>
    <p:sldId id="760" r:id="rId22"/>
    <p:sldId id="762" r:id="rId23"/>
    <p:sldId id="763" r:id="rId24"/>
    <p:sldId id="764" r:id="rId25"/>
  </p:sldIdLst>
  <p:sldSz cx="9144000" cy="6858000" type="screen4x3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E00"/>
    <a:srgbClr val="008BBC"/>
    <a:srgbClr val="FFFF19"/>
    <a:srgbClr val="D6FAFE"/>
    <a:srgbClr val="FFF5D5"/>
    <a:srgbClr val="FFFF99"/>
    <a:srgbClr val="01195D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96"/>
      </p:cViewPr>
      <p:guideLst>
        <p:guide orient="horz" pos="2160"/>
        <p:guide pos="29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ヘッダー プレースホルダー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2" tIns="45705" rIns="91412" bIns="4570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ja-JP" altLang="en-US"/>
          </a:p>
        </p:txBody>
      </p:sp>
      <p:sp>
        <p:nvSpPr>
          <p:cNvPr id="2051" name="日付プレースホルダー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2" tIns="45705" rIns="91412" bIns="4570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DEBBBD2D-CF5F-40AB-97AB-F19313860F4B}" type="datetimeFigureOut">
              <a:rPr lang="ja-JP" altLang="en-US"/>
              <a:pPr/>
              <a:t>2011/12/19</a:t>
            </a:fld>
            <a:endParaRPr lang="ja-JP" altLang="en-US"/>
          </a:p>
        </p:txBody>
      </p:sp>
      <p:sp>
        <p:nvSpPr>
          <p:cNvPr id="2052" name="スライド イメージ プレースホルダー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053" name="ノート プレースホルダー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2" tIns="45705" rIns="91412" bIns="457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2054" name="フッター プレースホルダー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2" tIns="45705" rIns="91412" bIns="4570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ja-JP" altLang="en-US"/>
          </a:p>
        </p:txBody>
      </p:sp>
      <p:sp>
        <p:nvSpPr>
          <p:cNvPr id="2055" name="スライド番号プレースホルダー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2" tIns="45705" rIns="91412" bIns="4570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165CB9C4-9C5A-4418-925C-A563BDDC87A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739523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195" name="ノート プレースホルダー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ja-JP" altLang="en-US"/>
              <a:t>説明、書き込む　　</a:t>
            </a:r>
            <a:r>
              <a:rPr lang="en-US"/>
              <a:t>Why</a:t>
            </a:r>
            <a:r>
              <a:rPr lang="ja-JP" altLang="en-US"/>
              <a:t>を記入　これらを明らかにするｌ。</a:t>
            </a:r>
          </a:p>
        </p:txBody>
      </p:sp>
      <p:sp>
        <p:nvSpPr>
          <p:cNvPr id="8196" name="スライド番号プレースホルダー 3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2" tIns="45705" rIns="91412" bIns="45705" anchor="b"/>
          <a:lstStyle/>
          <a:p>
            <a:pPr algn="r"/>
            <a:fld id="{B1569D51-C118-4FFB-B01E-2E7BAC7ED1B3}" type="slidenum">
              <a:rPr lang="ja-JP" altLang="en-US" sz="1200">
                <a:latin typeface="Calibri" pitchFamily="34" charset="0"/>
              </a:rPr>
              <a:pPr algn="r"/>
              <a:t>5</a:t>
            </a:fld>
            <a:endParaRPr lang="ja-JP" altLang="en-US" sz="1200">
              <a:latin typeface="Calibri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1" name="ノート プレースホルダ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Showa</a:t>
            </a:r>
          </a:p>
          <a:p>
            <a:r>
              <a:rPr lang="en-US"/>
              <a:t>Learned from Meiji,</a:t>
            </a:r>
          </a:p>
          <a:p>
            <a:r>
              <a:rPr lang="en-US"/>
              <a:t>Even night time they evacuated</a:t>
            </a:r>
            <a:endParaRPr lang="ja-JP" altLang="en-US"/>
          </a:p>
          <a:p>
            <a:r>
              <a:rPr lang="en-US"/>
              <a:t>Some local communities moved to higher land after the meiji sanriku tsunami(1896)</a:t>
            </a:r>
            <a:endParaRPr lang="ja-JP" altLang="en-US"/>
          </a:p>
          <a:p>
            <a:endParaRPr lang="ja-JP" altLang="en-US"/>
          </a:p>
        </p:txBody>
      </p:sp>
      <p:sp>
        <p:nvSpPr>
          <p:cNvPr id="17412" name="スライド番号プレースホルダ 3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2" tIns="45705" rIns="91412" bIns="45705" anchor="b"/>
          <a:lstStyle/>
          <a:p>
            <a:pPr algn="r"/>
            <a:fld id="{19B99DFD-78CA-4C29-9462-C38089222E23}" type="slidenum">
              <a:rPr lang="ja-JP" altLang="en-US" sz="1200">
                <a:latin typeface="Calibri" pitchFamily="34" charset="0"/>
              </a:rPr>
              <a:pPr algn="r"/>
              <a:t>13</a:t>
            </a:fld>
            <a:endParaRPr lang="ja-JP" altLang="en-US" sz="1200">
              <a:latin typeface="Calibri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3450EB-2468-4D58-81B5-62B8AD1984D2}" type="datetimeFigureOut">
              <a:rPr lang="ja-JP" altLang="en-US"/>
              <a:pPr/>
              <a:t>2011/12/19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6D608-8C37-48EB-91A1-09FBB972CC6E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63D5A7-608D-4F0E-9612-616C536E8F91}" type="datetimeFigureOut">
              <a:rPr lang="ja-JP" altLang="en-US"/>
              <a:pPr/>
              <a:t>2011/12/19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8F5D5-AA19-4D7C-AD50-CC7C9CA1B13D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AC9A0C-E460-45DB-B1A8-5B97C22C8B04}" type="datetimeFigureOut">
              <a:rPr lang="ja-JP" altLang="en-US"/>
              <a:pPr/>
              <a:t>2011/12/19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08810-EDC0-4EC9-BE04-14831571A2F2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10D03E-BAA0-4A82-B360-6D058822CBCA}" type="datetimeFigureOut">
              <a:rPr lang="ja-JP" altLang="en-US"/>
              <a:pPr/>
              <a:t>2011/12/19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BE4E54-E4F4-43B8-9758-83F9ACE78E06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DA430D-2D6A-4802-BFB5-C8A088AFCEDA}" type="datetimeFigureOut">
              <a:rPr lang="ja-JP" altLang="en-US"/>
              <a:pPr/>
              <a:t>2011/12/19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F9ED8F-AEBA-4CAE-A450-85EC4C7D1ECF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17830F-93BB-4897-A232-868E9462C7BD}" type="datetimeFigureOut">
              <a:rPr lang="ja-JP" altLang="en-US"/>
              <a:pPr/>
              <a:t>2011/12/19</a:t>
            </a:fld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F385F8-2179-4FA1-94E2-694A71199218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62C385-C3D8-40E5-A61D-CD8E29081277}" type="datetimeFigureOut">
              <a:rPr lang="ja-JP" altLang="en-US"/>
              <a:pPr/>
              <a:t>2011/12/19</a:t>
            </a:fld>
            <a:endParaRPr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24F78F-9317-472E-AEC8-593EC1C925E1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2E5341-7019-441F-A2A0-5BF8D9D9E653}" type="datetimeFigureOut">
              <a:rPr lang="ja-JP" altLang="en-US"/>
              <a:pPr/>
              <a:t>2011/12/19</a:t>
            </a:fld>
            <a:endParaRPr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B0F71B-F813-4879-8421-56A96B494EC5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1BDC2B-5765-4E4D-951D-8882E6D89794}" type="datetimeFigureOut">
              <a:rPr lang="ja-JP" altLang="en-US"/>
              <a:pPr/>
              <a:t>2011/12/19</a:t>
            </a:fld>
            <a:endParaRPr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4C68A0-9B5B-449C-84C2-C3BC39217DCB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3451F9-8113-46F1-B1CB-70BEC6205782}" type="datetimeFigureOut">
              <a:rPr lang="ja-JP" altLang="en-US"/>
              <a:pPr/>
              <a:t>2011/12/19</a:t>
            </a:fld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50824-3B22-4653-B7F0-5C29D12793E6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DFD5BA-1CF9-4019-ACB9-6E5FC73C25AB}" type="datetimeFigureOut">
              <a:rPr lang="ja-JP" altLang="en-US"/>
              <a:pPr/>
              <a:t>2011/12/19</a:t>
            </a:fld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D548A3-3FB1-4706-9635-8BE66C47B9AD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/>
        </p:nvSpPr>
        <p:spPr bwMode="auto"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27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smtClean="0"/>
              <a:t>マスター タイトルの書式設定</a:t>
            </a:r>
          </a:p>
        </p:txBody>
      </p:sp>
      <p:sp>
        <p:nvSpPr>
          <p:cNvPr id="1028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smtClean="0"/>
              <a:t>マスター テキストの書式設定</a:t>
            </a:r>
          </a:p>
          <a:p>
            <a:pPr lvl="1"/>
            <a:r>
              <a:rPr lang="ja-JP" smtClean="0"/>
              <a:t>第 </a:t>
            </a:r>
            <a:r>
              <a:rPr lang="en-US" altLang="ja-JP" smtClean="0"/>
              <a:t>2 </a:t>
            </a:r>
            <a:r>
              <a:rPr lang="ja-JP" smtClean="0"/>
              <a:t>レベル</a:t>
            </a:r>
          </a:p>
          <a:p>
            <a:pPr lvl="2"/>
            <a:r>
              <a:rPr lang="ja-JP" smtClean="0"/>
              <a:t>第 </a:t>
            </a:r>
            <a:r>
              <a:rPr lang="en-US" altLang="ja-JP" smtClean="0"/>
              <a:t>3 </a:t>
            </a:r>
            <a:r>
              <a:rPr lang="ja-JP" smtClean="0"/>
              <a:t>レベル</a:t>
            </a:r>
          </a:p>
          <a:p>
            <a:pPr lvl="3"/>
            <a:r>
              <a:rPr lang="ja-JP" smtClean="0"/>
              <a:t>第 </a:t>
            </a:r>
            <a:r>
              <a:rPr lang="en-US" altLang="ja-JP" smtClean="0"/>
              <a:t>4 </a:t>
            </a:r>
            <a:r>
              <a:rPr lang="ja-JP" smtClean="0"/>
              <a:t>レベル</a:t>
            </a:r>
          </a:p>
          <a:p>
            <a:pPr lvl="4"/>
            <a:r>
              <a:rPr lang="ja-JP" smtClean="0"/>
              <a:t>第 </a:t>
            </a:r>
            <a:r>
              <a:rPr lang="en-US" altLang="ja-JP" smtClean="0"/>
              <a:t>5 </a:t>
            </a:r>
            <a:r>
              <a:rPr lang="ja-JP" smtClean="0"/>
              <a:t>レベル</a:t>
            </a: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19050"/>
            <a:ext cx="28956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F14F19A3-EEDA-46D5-BAFB-E4042328E950}" type="datetimeFigureOut">
              <a:rPr lang="ja-JP" altLang="en-US"/>
              <a:pPr/>
              <a:t>2011/12/19</a:t>
            </a:fld>
            <a:endParaRPr lang="ja-JP" altLang="en-US"/>
          </a:p>
        </p:txBody>
      </p:sp>
      <p:sp>
        <p:nvSpPr>
          <p:cNvPr id="1031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19050"/>
            <a:ext cx="41148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1032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19050"/>
            <a:ext cx="10668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FFFFFF"/>
                </a:solidFill>
              </a:defRPr>
            </a:lvl1pPr>
          </a:lstStyle>
          <a:p>
            <a:fld id="{E88CED66-F270-47B9-AD5E-55B735031AA9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1600">
          <a:solidFill>
            <a:schemeClr val="tx1"/>
          </a:solidFill>
          <a:latin typeface="+mn-lt"/>
          <a:ea typeface="+mn-ea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sz="1400">
          <a:solidFill>
            <a:schemeClr val="tx1"/>
          </a:solidFill>
          <a:latin typeface="+mn-lt"/>
          <a:ea typeface="+mn-ea"/>
        </a:defRPr>
      </a:lvl5pPr>
      <a:lvl6pPr marL="16446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sz="1400">
          <a:solidFill>
            <a:schemeClr val="tx1"/>
          </a:solidFill>
          <a:latin typeface="+mn-lt"/>
          <a:ea typeface="+mn-ea"/>
        </a:defRPr>
      </a:lvl6pPr>
      <a:lvl7pPr marL="21018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sz="1400">
          <a:solidFill>
            <a:schemeClr val="tx1"/>
          </a:solidFill>
          <a:latin typeface="+mn-lt"/>
          <a:ea typeface="+mn-ea"/>
        </a:defRPr>
      </a:lvl7pPr>
      <a:lvl8pPr marL="25590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sz="1400">
          <a:solidFill>
            <a:schemeClr val="tx1"/>
          </a:solidFill>
          <a:latin typeface="+mn-lt"/>
          <a:ea typeface="+mn-ea"/>
        </a:defRPr>
      </a:lvl8pPr>
      <a:lvl9pPr marL="30162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png"/><Relationship Id="rId4" Type="http://schemas.openxmlformats.org/officeDocument/2006/relationships/oleObject" Target="../embeddings/Microsoft_Excel_97-2003_______1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C:\Users\Tadashi NAKASU\Desktop\IMG_2157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50" y="-309563"/>
            <a:ext cx="9737725" cy="7296151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075" name="正方形/長方形 1"/>
          <p:cNvSpPr>
            <a:spLocks noChangeArrowheads="1"/>
          </p:cNvSpPr>
          <p:nvPr/>
        </p:nvSpPr>
        <p:spPr bwMode="auto">
          <a:xfrm>
            <a:off x="684213" y="-93663"/>
            <a:ext cx="8675687" cy="174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3600" b="1">
                <a:solidFill>
                  <a:srgbClr val="FFFF00"/>
                </a:solidFill>
              </a:rPr>
              <a:t>Meta and Longitudinal Analyses of High Death Rates of Some Particular Municipalities in GEJET</a:t>
            </a:r>
          </a:p>
        </p:txBody>
      </p:sp>
      <p:sp>
        <p:nvSpPr>
          <p:cNvPr id="3076" name="正方形/長方形 3"/>
          <p:cNvSpPr>
            <a:spLocks noChangeArrowheads="1"/>
          </p:cNvSpPr>
          <p:nvPr/>
        </p:nvSpPr>
        <p:spPr bwMode="auto">
          <a:xfrm>
            <a:off x="8250238" y="6583363"/>
            <a:ext cx="1492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2011.</a:t>
            </a:r>
            <a:r>
              <a:rPr lang="ja-JP" altLang="en-US">
                <a:solidFill>
                  <a:srgbClr val="FFFF00"/>
                </a:solidFill>
              </a:rPr>
              <a:t>７</a:t>
            </a:r>
            <a:r>
              <a:rPr lang="en-US">
                <a:solidFill>
                  <a:srgbClr val="FFFF00"/>
                </a:solidFill>
              </a:rPr>
              <a:t>.21</a:t>
            </a:r>
            <a:endParaRPr lang="ja-JP" altLang="en-US">
              <a:solidFill>
                <a:srgbClr val="FFFF00"/>
              </a:solidFill>
            </a:endParaRP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323850" y="4913313"/>
            <a:ext cx="91440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255588" algn="ctr" eaLnBrk="0" hangingPunct="0">
              <a:spcBef>
                <a:spcPts val="400"/>
              </a:spcBef>
              <a:buClr>
                <a:schemeClr val="accent1"/>
              </a:buClr>
              <a:buSzPct val="65000"/>
              <a:buFont typeface="Wingdings 3" pitchFamily="18" charset="2"/>
              <a:buNone/>
            </a:pPr>
            <a:r>
              <a:rPr lang="en-US" sz="2800" b="1">
                <a:solidFill>
                  <a:srgbClr val="FFFF00"/>
                </a:solidFill>
              </a:rPr>
              <a:t>ICHARM</a:t>
            </a:r>
            <a:r>
              <a:rPr lang="ja-JP" altLang="en-US" sz="2800" b="1">
                <a:solidFill>
                  <a:srgbClr val="FFFF00"/>
                </a:solidFill>
              </a:rPr>
              <a:t>　</a:t>
            </a:r>
            <a:r>
              <a:rPr lang="en-US" sz="2800" b="1">
                <a:solidFill>
                  <a:srgbClr val="FFFF00"/>
                </a:solidFill>
              </a:rPr>
              <a:t>International Centre for Water Hazard Risk Management under the auspices of UNESCO</a:t>
            </a:r>
            <a:endParaRPr lang="ja-JP" altLang="en-US" sz="2800" b="1">
              <a:solidFill>
                <a:srgbClr val="FFFF00"/>
              </a:solidFill>
            </a:endParaRPr>
          </a:p>
          <a:p>
            <a:pPr marL="365125" indent="-255588" algn="ctr" eaLnBrk="0" hangingPunct="0">
              <a:spcBef>
                <a:spcPts val="1000"/>
              </a:spcBef>
              <a:buClr>
                <a:schemeClr val="accent1"/>
              </a:buClr>
              <a:buSzPct val="65000"/>
              <a:buFont typeface="Wingdings 3" pitchFamily="18" charset="2"/>
              <a:buNone/>
            </a:pPr>
            <a:r>
              <a:rPr lang="en-US" sz="2800" b="1">
                <a:solidFill>
                  <a:srgbClr val="FFFF00"/>
                </a:solidFill>
              </a:rPr>
              <a:t>CTI</a:t>
            </a:r>
            <a:r>
              <a:rPr lang="ja-JP" altLang="en-US" sz="2800" b="1">
                <a:solidFill>
                  <a:srgbClr val="FFFF00"/>
                </a:solidFill>
              </a:rPr>
              <a:t>　</a:t>
            </a:r>
            <a:r>
              <a:rPr lang="en-US" sz="2800" b="1">
                <a:solidFill>
                  <a:srgbClr val="FFFF00"/>
                </a:solidFill>
              </a:rPr>
              <a:t>Engineering Co., Ltd. Japan</a:t>
            </a:r>
            <a:endParaRPr lang="ja-JP" altLang="en-US" sz="2800" b="1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グラフ 8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8" y="493713"/>
            <a:ext cx="8931275" cy="568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円/楕円 9"/>
          <p:cNvSpPr>
            <a:spLocks noChangeArrowheads="1"/>
          </p:cNvSpPr>
          <p:nvPr/>
        </p:nvSpPr>
        <p:spPr bwMode="auto">
          <a:xfrm>
            <a:off x="3492500" y="2817813"/>
            <a:ext cx="719138" cy="2520950"/>
          </a:xfrm>
          <a:prstGeom prst="ellipse">
            <a:avLst/>
          </a:prstGeom>
          <a:noFill/>
          <a:ln w="9525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316" name="円/楕円 11"/>
          <p:cNvSpPr>
            <a:spLocks noChangeArrowheads="1"/>
          </p:cNvSpPr>
          <p:nvPr/>
        </p:nvSpPr>
        <p:spPr bwMode="auto">
          <a:xfrm>
            <a:off x="5507038" y="2843213"/>
            <a:ext cx="720725" cy="2519362"/>
          </a:xfrm>
          <a:prstGeom prst="ellipse">
            <a:avLst/>
          </a:prstGeom>
          <a:noFill/>
          <a:ln w="9525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cxnSp>
        <p:nvCxnSpPr>
          <p:cNvPr id="13317" name="直線矢印コネクタ 12"/>
          <p:cNvCxnSpPr>
            <a:cxnSpLocks noChangeShapeType="1"/>
          </p:cNvCxnSpPr>
          <p:nvPr/>
        </p:nvCxnSpPr>
        <p:spPr bwMode="auto">
          <a:xfrm>
            <a:off x="3492500" y="1679575"/>
            <a:ext cx="395288" cy="1657350"/>
          </a:xfrm>
          <a:prstGeom prst="straightConnector1">
            <a:avLst/>
          </a:prstGeom>
          <a:noFill/>
          <a:ln w="28575" cmpd="sng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3318" name="直線矢印コネクタ 14"/>
          <p:cNvCxnSpPr>
            <a:cxnSpLocks noChangeShapeType="1"/>
          </p:cNvCxnSpPr>
          <p:nvPr/>
        </p:nvCxnSpPr>
        <p:spPr bwMode="auto">
          <a:xfrm flipV="1">
            <a:off x="3889375" y="2473325"/>
            <a:ext cx="215900" cy="863600"/>
          </a:xfrm>
          <a:prstGeom prst="straightConnector1">
            <a:avLst/>
          </a:prstGeom>
          <a:noFill/>
          <a:ln w="28575" cmpd="sng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3319" name="円/楕円 15"/>
          <p:cNvSpPr>
            <a:spLocks noChangeArrowheads="1"/>
          </p:cNvSpPr>
          <p:nvPr/>
        </p:nvSpPr>
        <p:spPr bwMode="auto">
          <a:xfrm>
            <a:off x="1587500" y="4948238"/>
            <a:ext cx="431800" cy="719137"/>
          </a:xfrm>
          <a:prstGeom prst="ellips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cxnSp>
        <p:nvCxnSpPr>
          <p:cNvPr id="13320" name="直線矢印コネクタ 21"/>
          <p:cNvCxnSpPr>
            <a:cxnSpLocks noChangeShapeType="1"/>
          </p:cNvCxnSpPr>
          <p:nvPr/>
        </p:nvCxnSpPr>
        <p:spPr bwMode="auto">
          <a:xfrm flipH="1">
            <a:off x="688975" y="6194425"/>
            <a:ext cx="1150938" cy="0"/>
          </a:xfrm>
          <a:prstGeom prst="straightConnector1">
            <a:avLst/>
          </a:prstGeom>
          <a:noFill/>
          <a:ln w="9525" cmpd="sng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3321" name="直線矢印コネクタ 23"/>
          <p:cNvCxnSpPr>
            <a:cxnSpLocks noChangeShapeType="1"/>
          </p:cNvCxnSpPr>
          <p:nvPr/>
        </p:nvCxnSpPr>
        <p:spPr bwMode="auto">
          <a:xfrm>
            <a:off x="3997325" y="6161088"/>
            <a:ext cx="2068513" cy="0"/>
          </a:xfrm>
          <a:prstGeom prst="straightConnector1">
            <a:avLst/>
          </a:prstGeom>
          <a:noFill/>
          <a:ln w="9525" cmpd="sng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3322" name="テキスト ボックス 28"/>
          <p:cNvSpPr txBox="1">
            <a:spLocks noChangeArrowheads="1"/>
          </p:cNvSpPr>
          <p:nvPr/>
        </p:nvSpPr>
        <p:spPr bwMode="auto">
          <a:xfrm>
            <a:off x="6227763" y="5986463"/>
            <a:ext cx="1439862" cy="400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    Miyagi</a:t>
            </a:r>
            <a:endParaRPr lang="ja-JP" altLang="en-US" sz="2000"/>
          </a:p>
        </p:txBody>
      </p:sp>
      <p:sp>
        <p:nvSpPr>
          <p:cNvPr id="13323" name="テキスト ボックス 29"/>
          <p:cNvSpPr txBox="1">
            <a:spLocks noChangeArrowheads="1"/>
          </p:cNvSpPr>
          <p:nvPr/>
        </p:nvSpPr>
        <p:spPr bwMode="auto">
          <a:xfrm>
            <a:off x="2062163" y="5986463"/>
            <a:ext cx="1873250" cy="400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        </a:t>
            </a:r>
            <a:r>
              <a:rPr lang="en-US" sz="2000"/>
              <a:t>Iwate</a:t>
            </a:r>
            <a:endParaRPr lang="ja-JP" altLang="en-US" sz="2000"/>
          </a:p>
        </p:txBody>
      </p:sp>
      <p:cxnSp>
        <p:nvCxnSpPr>
          <p:cNvPr id="13324" name="直線コネクタ 18436"/>
          <p:cNvCxnSpPr>
            <a:cxnSpLocks noChangeShapeType="1"/>
          </p:cNvCxnSpPr>
          <p:nvPr/>
        </p:nvCxnSpPr>
        <p:spPr bwMode="auto">
          <a:xfrm>
            <a:off x="6170613" y="5307013"/>
            <a:ext cx="0" cy="1106487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325" name="直線コネクタ 18439"/>
          <p:cNvCxnSpPr>
            <a:cxnSpLocks noChangeShapeType="1"/>
          </p:cNvCxnSpPr>
          <p:nvPr/>
        </p:nvCxnSpPr>
        <p:spPr bwMode="auto">
          <a:xfrm>
            <a:off x="539750" y="5362575"/>
            <a:ext cx="0" cy="1074738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</p:spPr>
      </p:cxnSp>
      <p:sp>
        <p:nvSpPr>
          <p:cNvPr id="13326" name="テキスト ボックス 17"/>
          <p:cNvSpPr txBox="1">
            <a:spLocks noChangeArrowheads="1"/>
          </p:cNvSpPr>
          <p:nvPr/>
        </p:nvSpPr>
        <p:spPr bwMode="auto">
          <a:xfrm>
            <a:off x="0" y="6488113"/>
            <a:ext cx="9144000" cy="3698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Why do they reverse the historical trends? Did they learn from the experience?</a:t>
            </a:r>
            <a:endParaRPr lang="ja-JP" altLang="en-US" b="1"/>
          </a:p>
        </p:txBody>
      </p:sp>
      <p:sp>
        <p:nvSpPr>
          <p:cNvPr id="13327" name="テキスト ボックス 3"/>
          <p:cNvSpPr txBox="1">
            <a:spLocks noChangeArrowheads="1"/>
          </p:cNvSpPr>
          <p:nvPr/>
        </p:nvSpPr>
        <p:spPr bwMode="auto">
          <a:xfrm>
            <a:off x="0" y="3175"/>
            <a:ext cx="9144000" cy="461963"/>
          </a:xfrm>
          <a:prstGeom prst="rect">
            <a:avLst/>
          </a:prstGeom>
          <a:solidFill>
            <a:srgbClr val="E6E6E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Approaches </a:t>
            </a:r>
            <a:r>
              <a:rPr lang="ja-JP" altLang="en-US" sz="2400" b="1"/>
              <a:t>①</a:t>
            </a:r>
            <a:r>
              <a:rPr lang="en-US" sz="2400" b="1"/>
              <a:t>Past Experiences </a:t>
            </a:r>
            <a:endParaRPr lang="en-US" sz="2400"/>
          </a:p>
        </p:txBody>
      </p:sp>
      <p:sp>
        <p:nvSpPr>
          <p:cNvPr id="13328" name="テキスト ボックス 1"/>
          <p:cNvSpPr txBox="1">
            <a:spLocks noChangeArrowheads="1"/>
          </p:cNvSpPr>
          <p:nvPr/>
        </p:nvSpPr>
        <p:spPr bwMode="auto">
          <a:xfrm>
            <a:off x="688975" y="1412875"/>
            <a:ext cx="16510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HVR (%)</a:t>
            </a:r>
            <a:endParaRPr lang="ja-JP" altLang="en-US" sz="2800"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9338" y="495300"/>
            <a:ext cx="2774950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70588" y="3449638"/>
            <a:ext cx="2933700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円/楕円 12"/>
          <p:cNvSpPr>
            <a:spLocks noChangeArrowheads="1"/>
          </p:cNvSpPr>
          <p:nvPr/>
        </p:nvSpPr>
        <p:spPr bwMode="auto">
          <a:xfrm>
            <a:off x="6732588" y="495300"/>
            <a:ext cx="704850" cy="1312863"/>
          </a:xfrm>
          <a:prstGeom prst="ellipse">
            <a:avLst/>
          </a:prstGeom>
          <a:noFill/>
          <a:ln w="1270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341" name="テキスト ボックス 2"/>
          <p:cNvSpPr txBox="1">
            <a:spLocks noChangeArrowheads="1"/>
          </p:cNvSpPr>
          <p:nvPr/>
        </p:nvSpPr>
        <p:spPr bwMode="auto">
          <a:xfrm>
            <a:off x="0" y="0"/>
            <a:ext cx="9144000" cy="3651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                        </a:t>
            </a:r>
            <a:r>
              <a:rPr lang="ja-JP" altLang="en-US" b="1"/>
              <a:t>　　　　　　</a:t>
            </a:r>
            <a:r>
              <a:rPr lang="en-US" b="1"/>
              <a:t> Yamada </a:t>
            </a:r>
            <a:r>
              <a:rPr lang="ja-JP" altLang="en-US" b="1"/>
              <a:t>town</a:t>
            </a:r>
            <a:r>
              <a:rPr lang="en-US" b="1"/>
              <a:t> and Rikuzentakata city</a:t>
            </a:r>
            <a:endParaRPr lang="ja-JP" altLang="en-US" b="1"/>
          </a:p>
        </p:txBody>
      </p:sp>
      <p:pic>
        <p:nvPicPr>
          <p:cNvPr id="14342" name="図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758825"/>
            <a:ext cx="3348038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0188" y="3462338"/>
            <a:ext cx="4052887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テキスト ボックス 1"/>
          <p:cNvSpPr txBox="1">
            <a:spLocks noChangeArrowheads="1"/>
          </p:cNvSpPr>
          <p:nvPr/>
        </p:nvSpPr>
        <p:spPr bwMode="auto">
          <a:xfrm>
            <a:off x="522288" y="3041650"/>
            <a:ext cx="2089150" cy="369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Rikuzentakata city</a:t>
            </a:r>
            <a:endParaRPr lang="ja-JP" altLang="en-US"/>
          </a:p>
        </p:txBody>
      </p:sp>
      <p:sp>
        <p:nvSpPr>
          <p:cNvPr id="14345" name="テキスト ボックス 15"/>
          <p:cNvSpPr txBox="1">
            <a:spLocks noChangeArrowheads="1"/>
          </p:cNvSpPr>
          <p:nvPr/>
        </p:nvSpPr>
        <p:spPr bwMode="auto">
          <a:xfrm>
            <a:off x="6516688" y="3041650"/>
            <a:ext cx="2087562" cy="3651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Yamada </a:t>
            </a:r>
            <a:r>
              <a:rPr lang="ja-JP" altLang="en-US"/>
              <a:t>town</a:t>
            </a:r>
          </a:p>
        </p:txBody>
      </p:sp>
      <p:sp>
        <p:nvSpPr>
          <p:cNvPr id="14346" name="円/楕円 2"/>
          <p:cNvSpPr>
            <a:spLocks noChangeArrowheads="1"/>
          </p:cNvSpPr>
          <p:nvPr/>
        </p:nvSpPr>
        <p:spPr bwMode="auto">
          <a:xfrm>
            <a:off x="522288" y="3644900"/>
            <a:ext cx="3511550" cy="1944688"/>
          </a:xfrm>
          <a:prstGeom prst="ellipse">
            <a:avLst/>
          </a:prstGeom>
          <a:noFill/>
          <a:ln w="28575" cmpd="sng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14347" name="図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1575" y="501650"/>
            <a:ext cx="2190750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円/楕円 1"/>
          <p:cNvSpPr>
            <a:spLocks noChangeArrowheads="1"/>
          </p:cNvSpPr>
          <p:nvPr/>
        </p:nvSpPr>
        <p:spPr bwMode="auto">
          <a:xfrm>
            <a:off x="5292725" y="1989138"/>
            <a:ext cx="142875" cy="133350"/>
          </a:xfrm>
          <a:prstGeom prst="ellipse">
            <a:avLst/>
          </a:prstGeom>
          <a:solidFill>
            <a:srgbClr val="01195D"/>
          </a:solidFill>
          <a:ln w="952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349" name="円/楕円 18"/>
          <p:cNvSpPr>
            <a:spLocks noChangeArrowheads="1"/>
          </p:cNvSpPr>
          <p:nvPr/>
        </p:nvSpPr>
        <p:spPr bwMode="auto">
          <a:xfrm>
            <a:off x="5418138" y="1735138"/>
            <a:ext cx="120650" cy="127000"/>
          </a:xfrm>
          <a:prstGeom prst="ellipse">
            <a:avLst/>
          </a:prstGeom>
          <a:solidFill>
            <a:srgbClr val="FF0000"/>
          </a:solidFill>
          <a:ln w="952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350" name="円/楕円 19"/>
          <p:cNvSpPr>
            <a:spLocks noChangeArrowheads="1"/>
          </p:cNvSpPr>
          <p:nvPr/>
        </p:nvSpPr>
        <p:spPr bwMode="auto">
          <a:xfrm>
            <a:off x="6157913" y="3070225"/>
            <a:ext cx="360362" cy="307975"/>
          </a:xfrm>
          <a:prstGeom prst="ellipse">
            <a:avLst/>
          </a:prstGeom>
          <a:solidFill>
            <a:srgbClr val="FF0000"/>
          </a:solidFill>
          <a:ln w="952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351" name="円/楕円 21"/>
          <p:cNvSpPr>
            <a:spLocks noChangeArrowheads="1"/>
          </p:cNvSpPr>
          <p:nvPr/>
        </p:nvSpPr>
        <p:spPr bwMode="auto">
          <a:xfrm>
            <a:off x="107950" y="3070225"/>
            <a:ext cx="387350" cy="342900"/>
          </a:xfrm>
          <a:prstGeom prst="ellipse">
            <a:avLst/>
          </a:prstGeom>
          <a:solidFill>
            <a:srgbClr val="01195D"/>
          </a:solidFill>
          <a:ln w="952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352" name="テキスト ボックス 1"/>
          <p:cNvSpPr txBox="1">
            <a:spLocks noChangeArrowheads="1"/>
          </p:cNvSpPr>
          <p:nvPr/>
        </p:nvSpPr>
        <p:spPr bwMode="auto">
          <a:xfrm>
            <a:off x="0" y="5876925"/>
            <a:ext cx="5902325" cy="8239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/>
              <a:t>     　Approach　</a:t>
            </a:r>
            <a:r>
              <a:rPr lang="ja-JP" altLang="en-US" sz="2400"/>
              <a:t>② Age Structures</a:t>
            </a:r>
          </a:p>
          <a:p>
            <a:r>
              <a:rPr lang="ja-JP" altLang="en-US" sz="2400"/>
              <a:t>    　</a:t>
            </a:r>
            <a:r>
              <a:rPr lang="ja-JP" altLang="en-US"/>
              <a:t>Approach　  </a:t>
            </a:r>
            <a:r>
              <a:rPr lang="ja-JP" altLang="en-US" sz="2400"/>
              <a:t>③ Evacuation Conditions</a:t>
            </a:r>
          </a:p>
        </p:txBody>
      </p:sp>
      <p:sp>
        <p:nvSpPr>
          <p:cNvPr id="14353" name="円/楕円 19"/>
          <p:cNvSpPr>
            <a:spLocks noChangeArrowheads="1"/>
          </p:cNvSpPr>
          <p:nvPr/>
        </p:nvSpPr>
        <p:spPr bwMode="auto">
          <a:xfrm>
            <a:off x="34925" y="5876925"/>
            <a:ext cx="358775" cy="360363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4354" name="円/楕円 21"/>
          <p:cNvSpPr>
            <a:spLocks noChangeArrowheads="1"/>
          </p:cNvSpPr>
          <p:nvPr/>
        </p:nvSpPr>
        <p:spPr bwMode="auto">
          <a:xfrm>
            <a:off x="36513" y="6310313"/>
            <a:ext cx="358775" cy="360362"/>
          </a:xfrm>
          <a:prstGeom prst="ellipse">
            <a:avLst/>
          </a:prstGeom>
          <a:solidFill>
            <a:srgbClr val="01195D"/>
          </a:solidFill>
          <a:ln w="9525" cap="flat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4355" name="Line 19"/>
          <p:cNvSpPr>
            <a:spLocks noChangeShapeType="1"/>
          </p:cNvSpPr>
          <p:nvPr/>
        </p:nvSpPr>
        <p:spPr bwMode="auto">
          <a:xfrm flipV="1">
            <a:off x="5508625" y="549275"/>
            <a:ext cx="358775" cy="1223963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6" name="Line 20"/>
          <p:cNvSpPr>
            <a:spLocks noChangeShapeType="1"/>
          </p:cNvSpPr>
          <p:nvPr/>
        </p:nvSpPr>
        <p:spPr bwMode="auto">
          <a:xfrm>
            <a:off x="5508625" y="1844675"/>
            <a:ext cx="503238" cy="1728788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7" name="Line 21"/>
          <p:cNvSpPr>
            <a:spLocks noChangeShapeType="1"/>
          </p:cNvSpPr>
          <p:nvPr/>
        </p:nvSpPr>
        <p:spPr bwMode="auto">
          <a:xfrm flipH="1" flipV="1">
            <a:off x="3492500" y="693738"/>
            <a:ext cx="1871663" cy="1366837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8" name="Line 22"/>
          <p:cNvSpPr>
            <a:spLocks noChangeShapeType="1"/>
          </p:cNvSpPr>
          <p:nvPr/>
        </p:nvSpPr>
        <p:spPr bwMode="auto">
          <a:xfrm flipH="1">
            <a:off x="4284663" y="2135188"/>
            <a:ext cx="1079500" cy="1366837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グラフ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890588"/>
            <a:ext cx="8137525" cy="399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363" name="Group 3"/>
          <p:cNvGraphicFramePr>
            <a:graphicFrameLocks noGrp="1"/>
          </p:cNvGraphicFramePr>
          <p:nvPr/>
        </p:nvGraphicFramePr>
        <p:xfrm>
          <a:off x="763588" y="4914900"/>
          <a:ext cx="7993062" cy="1943100"/>
        </p:xfrm>
        <a:graphic>
          <a:graphicData uri="http://schemas.openxmlformats.org/drawingml/2006/table">
            <a:tbl>
              <a:tblPr/>
              <a:tblGrid>
                <a:gridCol w="3997325"/>
                <a:gridCol w="3995737"/>
              </a:tblGrid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25" marR="91425" marT="45692" marB="4569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3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19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Over 60s in  Reported Total Dead</a:t>
                      </a:r>
                    </a:p>
                  </a:txBody>
                  <a:tcPr marL="91425" marR="91425" marT="45692" marB="4569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34C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3 Pref. Average</a:t>
                      </a:r>
                    </a:p>
                  </a:txBody>
                  <a:tcPr marL="91425" marR="91425" marT="45692" marB="4569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3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ja-JP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　　　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65</a:t>
                      </a:r>
                      <a:r>
                        <a:rPr kumimoji="0" lang="ja-JP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％</a:t>
                      </a:r>
                    </a:p>
                  </a:txBody>
                  <a:tcPr marL="91425" marR="91425" marT="45692" marB="4569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34C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Rikuzentakata</a:t>
                      </a:r>
                    </a:p>
                  </a:txBody>
                  <a:tcPr marL="91425" marR="91425" marT="45692" marB="4569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3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ja-JP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　　　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61</a:t>
                      </a:r>
                      <a:r>
                        <a:rPr kumimoji="0" lang="ja-JP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％</a:t>
                      </a:r>
                    </a:p>
                  </a:txBody>
                  <a:tcPr marL="91425" marR="91425" marT="45692" marB="4569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34C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Yamada</a:t>
                      </a:r>
                    </a:p>
                  </a:txBody>
                  <a:tcPr marL="91425" marR="91425" marT="45692" marB="4569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3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ja-JP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　　　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75</a:t>
                      </a:r>
                      <a:r>
                        <a:rPr kumimoji="0" lang="ja-JP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％</a:t>
                      </a:r>
                    </a:p>
                  </a:txBody>
                  <a:tcPr marL="91425" marR="91425" marT="45692" marB="4569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34C"/>
                    </a:solidFill>
                  </a:tcPr>
                </a:tc>
              </a:tr>
            </a:tbl>
          </a:graphicData>
        </a:graphic>
      </p:graphicFrame>
      <p:sp>
        <p:nvSpPr>
          <p:cNvPr id="15380" name="正方形/長方形 4"/>
          <p:cNvSpPr>
            <a:spLocks noChangeArrowheads="1"/>
          </p:cNvSpPr>
          <p:nvPr/>
        </p:nvSpPr>
        <p:spPr bwMode="auto">
          <a:xfrm>
            <a:off x="755650" y="6381750"/>
            <a:ext cx="7993063" cy="476250"/>
          </a:xfrm>
          <a:prstGeom prst="rect">
            <a:avLst/>
          </a:prstGeom>
          <a:noFill/>
          <a:ln w="76200" cmpd="sng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381" name="テキスト ボックス 4"/>
          <p:cNvSpPr txBox="1">
            <a:spLocks noChangeArrowheads="1"/>
          </p:cNvSpPr>
          <p:nvPr/>
        </p:nvSpPr>
        <p:spPr bwMode="auto">
          <a:xfrm>
            <a:off x="0" y="3175"/>
            <a:ext cx="9144000" cy="457200"/>
          </a:xfrm>
          <a:prstGeom prst="rect">
            <a:avLst/>
          </a:prstGeom>
          <a:solidFill>
            <a:srgbClr val="E6E6E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Approaches </a:t>
            </a:r>
            <a:r>
              <a:rPr lang="ja-JP" altLang="en-US" sz="2400" b="1"/>
              <a:t>② </a:t>
            </a:r>
            <a:r>
              <a:rPr lang="en-US" sz="2400" b="1"/>
              <a:t>Age Structures </a:t>
            </a:r>
          </a:p>
        </p:txBody>
      </p:sp>
      <p:cxnSp>
        <p:nvCxnSpPr>
          <p:cNvPr id="15382" name="直線コネクタ 4"/>
          <p:cNvCxnSpPr>
            <a:cxnSpLocks noChangeShapeType="1"/>
          </p:cNvCxnSpPr>
          <p:nvPr/>
        </p:nvCxnSpPr>
        <p:spPr bwMode="auto">
          <a:xfrm flipV="1">
            <a:off x="3959225" y="2911475"/>
            <a:ext cx="936625" cy="64770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5383" name="直線コネクタ 6"/>
          <p:cNvCxnSpPr>
            <a:cxnSpLocks noChangeShapeType="1"/>
          </p:cNvCxnSpPr>
          <p:nvPr/>
        </p:nvCxnSpPr>
        <p:spPr bwMode="auto">
          <a:xfrm>
            <a:off x="4679950" y="1844675"/>
            <a:ext cx="215900" cy="576263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5384" name="直線コネクタ 4"/>
          <p:cNvCxnSpPr>
            <a:cxnSpLocks noChangeShapeType="1"/>
          </p:cNvCxnSpPr>
          <p:nvPr/>
        </p:nvCxnSpPr>
        <p:spPr bwMode="auto">
          <a:xfrm>
            <a:off x="4673600" y="981075"/>
            <a:ext cx="0" cy="36195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5385" name="直線コネクタ 6"/>
          <p:cNvCxnSpPr>
            <a:cxnSpLocks noChangeShapeType="1"/>
          </p:cNvCxnSpPr>
          <p:nvPr/>
        </p:nvCxnSpPr>
        <p:spPr bwMode="auto">
          <a:xfrm>
            <a:off x="3975100" y="4103688"/>
            <a:ext cx="0" cy="217487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5386" name="テキスト ボックス 4"/>
          <p:cNvSpPr txBox="1">
            <a:spLocks noChangeArrowheads="1"/>
          </p:cNvSpPr>
          <p:nvPr/>
        </p:nvSpPr>
        <p:spPr bwMode="auto">
          <a:xfrm>
            <a:off x="323850" y="465138"/>
            <a:ext cx="8208963" cy="3698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Age Structures of Reported Death</a:t>
            </a:r>
            <a:endParaRPr lang="ja-JP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テキスト ボックス 2"/>
          <p:cNvSpPr txBox="1">
            <a:spLocks noChangeArrowheads="1"/>
          </p:cNvSpPr>
          <p:nvPr/>
        </p:nvSpPr>
        <p:spPr bwMode="auto">
          <a:xfrm>
            <a:off x="7596188" y="3644900"/>
            <a:ext cx="12969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16387" name="テキスト ボックス 1"/>
          <p:cNvSpPr txBox="1">
            <a:spLocks noChangeArrowheads="1"/>
          </p:cNvSpPr>
          <p:nvPr/>
        </p:nvSpPr>
        <p:spPr bwMode="auto">
          <a:xfrm>
            <a:off x="7596188" y="377825"/>
            <a:ext cx="1079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16388" name="テキスト ボックス 1"/>
          <p:cNvSpPr txBox="1">
            <a:spLocks noChangeArrowheads="1"/>
          </p:cNvSpPr>
          <p:nvPr/>
        </p:nvSpPr>
        <p:spPr bwMode="auto">
          <a:xfrm>
            <a:off x="1189038" y="5164138"/>
            <a:ext cx="358775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16389" name="テキスト ボックス 12"/>
          <p:cNvSpPr txBox="1">
            <a:spLocks noChangeArrowheads="1"/>
          </p:cNvSpPr>
          <p:nvPr/>
        </p:nvSpPr>
        <p:spPr bwMode="auto">
          <a:xfrm>
            <a:off x="0" y="3175"/>
            <a:ext cx="9144000" cy="457200"/>
          </a:xfrm>
          <a:prstGeom prst="rect">
            <a:avLst/>
          </a:prstGeom>
          <a:solidFill>
            <a:srgbClr val="E6E6E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Approaches</a:t>
            </a:r>
            <a:r>
              <a:rPr lang="ja-JP" altLang="en-US" sz="2400" b="1"/>
              <a:t> ② </a:t>
            </a:r>
            <a:r>
              <a:rPr lang="en-US" sz="2400" b="1"/>
              <a:t>Age Structures </a:t>
            </a:r>
          </a:p>
        </p:txBody>
      </p:sp>
      <p:sp>
        <p:nvSpPr>
          <p:cNvPr id="16390" name="テキスト ボックス 1"/>
          <p:cNvSpPr txBox="1">
            <a:spLocks noChangeArrowheads="1"/>
          </p:cNvSpPr>
          <p:nvPr/>
        </p:nvSpPr>
        <p:spPr bwMode="auto">
          <a:xfrm>
            <a:off x="5364163" y="3275013"/>
            <a:ext cx="1368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21%</a:t>
            </a:r>
            <a:r>
              <a:rPr lang="ja-JP" altLang="en-US"/>
              <a:t>　▼</a:t>
            </a:r>
          </a:p>
        </p:txBody>
      </p:sp>
      <p:sp>
        <p:nvSpPr>
          <p:cNvPr id="16391" name="テキスト ボックス 2"/>
          <p:cNvSpPr txBox="1">
            <a:spLocks noChangeArrowheads="1"/>
          </p:cNvSpPr>
          <p:nvPr/>
        </p:nvSpPr>
        <p:spPr bwMode="auto">
          <a:xfrm>
            <a:off x="6048375" y="3716338"/>
            <a:ext cx="971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26%</a:t>
            </a:r>
            <a:r>
              <a:rPr lang="ja-JP" altLang="en-US"/>
              <a:t>▼</a:t>
            </a:r>
          </a:p>
        </p:txBody>
      </p:sp>
      <p:sp>
        <p:nvSpPr>
          <p:cNvPr id="16392" name="テキスト ボックス 1"/>
          <p:cNvSpPr txBox="1">
            <a:spLocks noChangeArrowheads="1"/>
          </p:cNvSpPr>
          <p:nvPr/>
        </p:nvSpPr>
        <p:spPr bwMode="auto">
          <a:xfrm>
            <a:off x="179388" y="5973763"/>
            <a:ext cx="87137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Miyako,Ofunatos, and Kuji  are included estimations by the impact of annexation.</a:t>
            </a:r>
          </a:p>
          <a:p>
            <a:r>
              <a:rPr lang="en-US"/>
              <a:t> </a:t>
            </a:r>
            <a:r>
              <a:rPr lang="en-US" sz="1600"/>
              <a:t>&lt;miyako (2005.6.6) ofunato (2001.11.15)&gt;</a:t>
            </a:r>
            <a:endParaRPr lang="ja-JP" altLang="en-US" sz="1600"/>
          </a:p>
        </p:txBody>
      </p:sp>
      <p:graphicFrame>
        <p:nvGraphicFramePr>
          <p:cNvPr id="16393" name="グラフ 9"/>
          <p:cNvGraphicFramePr>
            <a:graphicFrameLocks/>
          </p:cNvGraphicFramePr>
          <p:nvPr/>
        </p:nvGraphicFramePr>
        <p:xfrm>
          <a:off x="-44450" y="323850"/>
          <a:ext cx="8770938" cy="551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r:id="rId4" imgW="8779001" imgH="5511262" progId="Excel.Chart.8">
                  <p:embed/>
                </p:oleObj>
              </mc:Choice>
              <mc:Fallback>
                <p:oleObj r:id="rId4" imgW="8779001" imgH="5511262" progId="Excel.Chart.8">
                  <p:embed/>
                  <p:pic>
                    <p:nvPicPr>
                      <p:cNvPr id="0" name="グラフ 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4450" y="323850"/>
                        <a:ext cx="8770938" cy="551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Group 2"/>
          <p:cNvGraphicFramePr>
            <a:graphicFrameLocks noGrp="1"/>
          </p:cNvGraphicFramePr>
          <p:nvPr/>
        </p:nvGraphicFramePr>
        <p:xfrm>
          <a:off x="539750" y="836613"/>
          <a:ext cx="7777163" cy="4701223"/>
        </p:xfrm>
        <a:graphic>
          <a:graphicData uri="http://schemas.openxmlformats.org/drawingml/2006/table">
            <a:tbl>
              <a:tblPr/>
              <a:tblGrid>
                <a:gridCol w="1517650"/>
                <a:gridCol w="1647825"/>
                <a:gridCol w="1536700"/>
                <a:gridCol w="1538288"/>
                <a:gridCol w="1536700"/>
              </a:tblGrid>
              <a:tr h="771525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ＭＳ 明朝" pitchFamily="17" charset="-128"/>
                      </a:endParaRPr>
                    </a:p>
                  </a:txBody>
                  <a:tcPr marL="60210" marR="602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　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195D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Percentage of HH with  Elderly Persons over 65</a:t>
                      </a:r>
                      <a:endParaRPr kumimoji="0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1195D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0210" marR="602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319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195D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Yamada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195D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Town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ja-JP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1195D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0210" marR="6021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Rikuzentakata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City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ja-JP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0210" marR="6021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Coastal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Area Ave.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ja-JP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0210" marR="6021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Iwate Pref.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ja-JP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0210" marR="6021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127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Present</a:t>
                      </a:r>
                      <a:endParaRPr kumimoji="0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&lt;Year&gt;</a:t>
                      </a:r>
                      <a:endParaRPr kumimoji="0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0210" marR="602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195D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57.4</a:t>
                      </a:r>
                      <a:endParaRPr kumimoji="0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1195D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195D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&lt;2006&gt;</a:t>
                      </a:r>
                      <a:endParaRPr kumimoji="0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1195D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0210" marR="602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62.8</a:t>
                      </a:r>
                      <a:endParaRPr kumimoji="0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&lt;2006&gt;</a:t>
                      </a:r>
                      <a:endParaRPr kumimoji="0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0210" marR="6021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54.3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&lt;2006&gt;</a:t>
                      </a:r>
                      <a:endParaRPr kumimoji="0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0210" marR="6021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46.1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&lt;2006&gt;</a:t>
                      </a:r>
                      <a:endParaRPr kumimoji="0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0210" marR="6021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270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Change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 Ratio</a:t>
                      </a:r>
                      <a:endParaRPr kumimoji="0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0210" marR="602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1195D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195D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＋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195D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26</a:t>
                      </a: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195D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％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195D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▲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1195D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1195D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1195D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195D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（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195D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2004</a:t>
                      </a:r>
                      <a:r>
                        <a:rPr kumimoji="0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195D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　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195D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-2006</a:t>
                      </a: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195D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）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1195D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0210" marR="602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＋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16</a:t>
                      </a: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％</a:t>
                      </a:r>
                      <a:r>
                        <a:rPr kumimoji="0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▲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（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2004-2006</a:t>
                      </a:r>
                      <a:r>
                        <a:rPr kumimoji="0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）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0210" marR="6021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      </a:t>
                      </a:r>
                      <a:r>
                        <a:rPr kumimoji="0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＋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25%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195D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（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2004-2006</a:t>
                      </a:r>
                      <a:r>
                        <a:rPr kumimoji="0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）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       </a:t>
                      </a:r>
                      <a:endParaRPr kumimoji="0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0210" marR="6021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＋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19%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195D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（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2004- 2006</a:t>
                      </a:r>
                      <a:r>
                        <a:rPr kumimoji="0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）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0210" marR="6021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8471" name="テキスト ボックス 7"/>
          <p:cNvSpPr txBox="1">
            <a:spLocks noChangeArrowheads="1"/>
          </p:cNvSpPr>
          <p:nvPr/>
        </p:nvSpPr>
        <p:spPr bwMode="auto">
          <a:xfrm>
            <a:off x="0" y="3175"/>
            <a:ext cx="9144000" cy="457200"/>
          </a:xfrm>
          <a:prstGeom prst="rect">
            <a:avLst/>
          </a:prstGeom>
          <a:solidFill>
            <a:srgbClr val="E6E6E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Approaches</a:t>
            </a:r>
            <a:r>
              <a:rPr lang="ja-JP" altLang="en-US" sz="2400" b="1"/>
              <a:t>　 ②  </a:t>
            </a:r>
            <a:r>
              <a:rPr lang="en-US" sz="2400" b="1"/>
              <a:t>Age Structures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グラフ 8"/>
          <p:cNvGraphicFramePr>
            <a:graphicFrameLocks/>
          </p:cNvGraphicFramePr>
          <p:nvPr/>
        </p:nvGraphicFramePr>
        <p:xfrm>
          <a:off x="0" y="620713"/>
          <a:ext cx="9086850" cy="583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r:id="rId4" imgW="9035055" imgH="3920068" progId="Excel.Chart.8">
                  <p:embed/>
                </p:oleObj>
              </mc:Choice>
              <mc:Fallback>
                <p:oleObj r:id="rId4" imgW="9035055" imgH="3920068" progId="Excel.Chart.8">
                  <p:embed/>
                  <p:pic>
                    <p:nvPicPr>
                      <p:cNvPr id="0" name="グラフ 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0713"/>
                        <a:ext cx="9086850" cy="5832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テキスト ボックス 7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E6E6E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Approaches</a:t>
            </a:r>
            <a:r>
              <a:rPr lang="ja-JP" altLang="en-US" sz="2400" b="1"/>
              <a:t>②  </a:t>
            </a:r>
            <a:r>
              <a:rPr lang="en-US" sz="2400" b="1"/>
              <a:t>Age Structures </a:t>
            </a:r>
          </a:p>
        </p:txBody>
      </p:sp>
      <p:sp>
        <p:nvSpPr>
          <p:cNvPr id="19460" name="テキスト ボックス 1"/>
          <p:cNvSpPr txBox="1">
            <a:spLocks noChangeArrowheads="1"/>
          </p:cNvSpPr>
          <p:nvPr/>
        </p:nvSpPr>
        <p:spPr bwMode="auto">
          <a:xfrm>
            <a:off x="0" y="6494463"/>
            <a:ext cx="9144000" cy="369887"/>
          </a:xfrm>
          <a:prstGeom prst="rect">
            <a:avLst/>
          </a:prstGeom>
          <a:solidFill>
            <a:srgbClr val="FFFE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Aging society with less social participation</a:t>
            </a:r>
            <a:endParaRPr lang="ja-JP" altLang="en-US"/>
          </a:p>
        </p:txBody>
      </p:sp>
      <p:cxnSp>
        <p:nvCxnSpPr>
          <p:cNvPr id="19461" name="直線矢印コネクタ 2"/>
          <p:cNvCxnSpPr>
            <a:cxnSpLocks noChangeShapeType="1"/>
          </p:cNvCxnSpPr>
          <p:nvPr/>
        </p:nvCxnSpPr>
        <p:spPr bwMode="auto">
          <a:xfrm>
            <a:off x="2411413" y="2636838"/>
            <a:ext cx="3024187" cy="2100262"/>
          </a:xfrm>
          <a:prstGeom prst="straightConnector1">
            <a:avLst/>
          </a:prstGeom>
          <a:noFill/>
          <a:ln w="12700" cmpd="sng">
            <a:solidFill>
              <a:schemeClr val="tx1"/>
            </a:solidFill>
            <a:prstDash val="sysDash"/>
            <a:round/>
            <a:headEnd/>
            <a:tailEnd type="arrow" w="med" len="med"/>
          </a:ln>
          <a:effectLst/>
        </p:spPr>
      </p:cxnSp>
      <p:cxnSp>
        <p:nvCxnSpPr>
          <p:cNvPr id="19462" name="直線矢印コネクタ 4"/>
          <p:cNvCxnSpPr>
            <a:cxnSpLocks noChangeShapeType="1"/>
          </p:cNvCxnSpPr>
          <p:nvPr/>
        </p:nvCxnSpPr>
        <p:spPr bwMode="auto">
          <a:xfrm flipV="1">
            <a:off x="395288" y="1341438"/>
            <a:ext cx="5184775" cy="2087562"/>
          </a:xfrm>
          <a:prstGeom prst="straightConnector1">
            <a:avLst/>
          </a:prstGeom>
          <a:noFill/>
          <a:ln w="9525" cmpd="sng">
            <a:solidFill>
              <a:schemeClr val="tx1"/>
            </a:solidFill>
            <a:prstDash val="sysDash"/>
            <a:round/>
            <a:headEnd/>
            <a:tailEnd type="arrow" w="med" len="med"/>
          </a:ln>
          <a:effectLst/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9338" y="495300"/>
            <a:ext cx="2774950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70588" y="3449638"/>
            <a:ext cx="2933700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円/楕円 12"/>
          <p:cNvSpPr>
            <a:spLocks noChangeArrowheads="1"/>
          </p:cNvSpPr>
          <p:nvPr/>
        </p:nvSpPr>
        <p:spPr bwMode="auto">
          <a:xfrm>
            <a:off x="6732588" y="495300"/>
            <a:ext cx="704850" cy="1312863"/>
          </a:xfrm>
          <a:prstGeom prst="ellipse">
            <a:avLst/>
          </a:prstGeom>
          <a:noFill/>
          <a:ln w="1270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485" name="テキスト ボックス 2"/>
          <p:cNvSpPr txBox="1">
            <a:spLocks noChangeArrowheads="1"/>
          </p:cNvSpPr>
          <p:nvPr/>
        </p:nvSpPr>
        <p:spPr bwMode="auto">
          <a:xfrm>
            <a:off x="0" y="0"/>
            <a:ext cx="9144000" cy="3651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                        </a:t>
            </a:r>
            <a:r>
              <a:rPr lang="ja-JP" altLang="en-US" b="1"/>
              <a:t>　　　　　　</a:t>
            </a:r>
            <a:r>
              <a:rPr lang="en-US" b="1"/>
              <a:t> Yamada </a:t>
            </a:r>
            <a:r>
              <a:rPr lang="ja-JP" altLang="en-US" b="1"/>
              <a:t>town</a:t>
            </a:r>
            <a:r>
              <a:rPr lang="en-US" b="1"/>
              <a:t> and Rikuzentakata city</a:t>
            </a:r>
            <a:endParaRPr lang="ja-JP" altLang="en-US" b="1"/>
          </a:p>
        </p:txBody>
      </p:sp>
      <p:pic>
        <p:nvPicPr>
          <p:cNvPr id="20486" name="図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758825"/>
            <a:ext cx="3348038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0188" y="3462338"/>
            <a:ext cx="4052887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テキスト ボックス 1"/>
          <p:cNvSpPr txBox="1">
            <a:spLocks noChangeArrowheads="1"/>
          </p:cNvSpPr>
          <p:nvPr/>
        </p:nvSpPr>
        <p:spPr bwMode="auto">
          <a:xfrm>
            <a:off x="522288" y="3041650"/>
            <a:ext cx="2089150" cy="369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Rikuzentakata city</a:t>
            </a:r>
            <a:endParaRPr lang="ja-JP" altLang="en-US"/>
          </a:p>
        </p:txBody>
      </p:sp>
      <p:sp>
        <p:nvSpPr>
          <p:cNvPr id="20489" name="テキスト ボックス 15"/>
          <p:cNvSpPr txBox="1">
            <a:spLocks noChangeArrowheads="1"/>
          </p:cNvSpPr>
          <p:nvPr/>
        </p:nvSpPr>
        <p:spPr bwMode="auto">
          <a:xfrm>
            <a:off x="6516688" y="3041650"/>
            <a:ext cx="2087562" cy="369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Yamada cho</a:t>
            </a:r>
            <a:endParaRPr lang="ja-JP" altLang="en-US"/>
          </a:p>
        </p:txBody>
      </p:sp>
      <p:sp>
        <p:nvSpPr>
          <p:cNvPr id="20490" name="円/楕円 2"/>
          <p:cNvSpPr>
            <a:spLocks noChangeArrowheads="1"/>
          </p:cNvSpPr>
          <p:nvPr/>
        </p:nvSpPr>
        <p:spPr bwMode="auto">
          <a:xfrm>
            <a:off x="522288" y="3644900"/>
            <a:ext cx="3511550" cy="1944688"/>
          </a:xfrm>
          <a:prstGeom prst="ellipse">
            <a:avLst/>
          </a:prstGeom>
          <a:noFill/>
          <a:ln w="28575" cmpd="sng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20491" name="図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1575" y="501650"/>
            <a:ext cx="2190750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2" name="円/楕円 1"/>
          <p:cNvSpPr>
            <a:spLocks noChangeArrowheads="1"/>
          </p:cNvSpPr>
          <p:nvPr/>
        </p:nvSpPr>
        <p:spPr bwMode="auto">
          <a:xfrm>
            <a:off x="5292725" y="1989138"/>
            <a:ext cx="142875" cy="133350"/>
          </a:xfrm>
          <a:prstGeom prst="ellipse">
            <a:avLst/>
          </a:prstGeom>
          <a:solidFill>
            <a:srgbClr val="01195D"/>
          </a:solidFill>
          <a:ln w="952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493" name="円/楕円 18"/>
          <p:cNvSpPr>
            <a:spLocks noChangeArrowheads="1"/>
          </p:cNvSpPr>
          <p:nvPr/>
        </p:nvSpPr>
        <p:spPr bwMode="auto">
          <a:xfrm>
            <a:off x="5418138" y="1735138"/>
            <a:ext cx="120650" cy="127000"/>
          </a:xfrm>
          <a:prstGeom prst="ellipse">
            <a:avLst/>
          </a:prstGeom>
          <a:solidFill>
            <a:srgbClr val="FF0000"/>
          </a:solidFill>
          <a:ln w="952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494" name="円/楕円 19"/>
          <p:cNvSpPr>
            <a:spLocks noChangeArrowheads="1"/>
          </p:cNvSpPr>
          <p:nvPr/>
        </p:nvSpPr>
        <p:spPr bwMode="auto">
          <a:xfrm>
            <a:off x="6157913" y="3070225"/>
            <a:ext cx="360362" cy="307975"/>
          </a:xfrm>
          <a:prstGeom prst="ellipse">
            <a:avLst/>
          </a:prstGeom>
          <a:solidFill>
            <a:srgbClr val="FF0000"/>
          </a:solidFill>
          <a:ln w="952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495" name="円/楕円 21"/>
          <p:cNvSpPr>
            <a:spLocks noChangeArrowheads="1"/>
          </p:cNvSpPr>
          <p:nvPr/>
        </p:nvSpPr>
        <p:spPr bwMode="auto">
          <a:xfrm>
            <a:off x="107950" y="3070225"/>
            <a:ext cx="387350" cy="342900"/>
          </a:xfrm>
          <a:prstGeom prst="ellipse">
            <a:avLst/>
          </a:prstGeom>
          <a:solidFill>
            <a:srgbClr val="01195D"/>
          </a:solidFill>
          <a:ln w="952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496" name="テキスト ボックス 1"/>
          <p:cNvSpPr txBox="1">
            <a:spLocks noChangeArrowheads="1"/>
          </p:cNvSpPr>
          <p:nvPr/>
        </p:nvSpPr>
        <p:spPr bwMode="auto">
          <a:xfrm>
            <a:off x="0" y="5876925"/>
            <a:ext cx="5902325" cy="8239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/>
              <a:t>     　Approach　</a:t>
            </a:r>
            <a:r>
              <a:rPr lang="ja-JP" altLang="en-US" sz="2400"/>
              <a:t>② Age Structures</a:t>
            </a:r>
          </a:p>
          <a:p>
            <a:r>
              <a:rPr lang="ja-JP" altLang="en-US" sz="2400"/>
              <a:t>    　</a:t>
            </a:r>
            <a:r>
              <a:rPr lang="ja-JP" altLang="en-US"/>
              <a:t>Approach　  </a:t>
            </a:r>
            <a:r>
              <a:rPr lang="ja-JP" altLang="en-US" sz="2400"/>
              <a:t>③ Evacuation Conditions</a:t>
            </a:r>
          </a:p>
        </p:txBody>
      </p:sp>
      <p:sp>
        <p:nvSpPr>
          <p:cNvPr id="20497" name="円/楕円 19"/>
          <p:cNvSpPr>
            <a:spLocks noChangeArrowheads="1"/>
          </p:cNvSpPr>
          <p:nvPr/>
        </p:nvSpPr>
        <p:spPr bwMode="auto">
          <a:xfrm>
            <a:off x="34925" y="5876925"/>
            <a:ext cx="358775" cy="360363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0498" name="円/楕円 21"/>
          <p:cNvSpPr>
            <a:spLocks noChangeArrowheads="1"/>
          </p:cNvSpPr>
          <p:nvPr/>
        </p:nvSpPr>
        <p:spPr bwMode="auto">
          <a:xfrm>
            <a:off x="36513" y="6310313"/>
            <a:ext cx="358775" cy="360362"/>
          </a:xfrm>
          <a:prstGeom prst="ellipse">
            <a:avLst/>
          </a:prstGeom>
          <a:solidFill>
            <a:srgbClr val="01195D"/>
          </a:solidFill>
          <a:ln w="9525" cap="flat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0499" name="Line 19"/>
          <p:cNvSpPr>
            <a:spLocks noChangeShapeType="1"/>
          </p:cNvSpPr>
          <p:nvPr/>
        </p:nvSpPr>
        <p:spPr bwMode="auto">
          <a:xfrm flipV="1">
            <a:off x="5508625" y="549275"/>
            <a:ext cx="358775" cy="1223963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00" name="Line 20"/>
          <p:cNvSpPr>
            <a:spLocks noChangeShapeType="1"/>
          </p:cNvSpPr>
          <p:nvPr/>
        </p:nvSpPr>
        <p:spPr bwMode="auto">
          <a:xfrm>
            <a:off x="5508625" y="1844675"/>
            <a:ext cx="503238" cy="1728788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01" name="Line 21"/>
          <p:cNvSpPr>
            <a:spLocks noChangeShapeType="1"/>
          </p:cNvSpPr>
          <p:nvPr/>
        </p:nvSpPr>
        <p:spPr bwMode="auto">
          <a:xfrm flipH="1" flipV="1">
            <a:off x="3492500" y="693738"/>
            <a:ext cx="1871663" cy="1366837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02" name="Line 22"/>
          <p:cNvSpPr>
            <a:spLocks noChangeShapeType="1"/>
          </p:cNvSpPr>
          <p:nvPr/>
        </p:nvSpPr>
        <p:spPr bwMode="auto">
          <a:xfrm flipH="1">
            <a:off x="4284663" y="2135188"/>
            <a:ext cx="1079500" cy="1366837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Group 2"/>
          <p:cNvGraphicFramePr>
            <a:graphicFrameLocks noGrp="1"/>
          </p:cNvGraphicFramePr>
          <p:nvPr/>
        </p:nvGraphicFramePr>
        <p:xfrm>
          <a:off x="-7938" y="500063"/>
          <a:ext cx="9151938" cy="5568954"/>
        </p:xfrm>
        <a:graphic>
          <a:graphicData uri="http://schemas.openxmlformats.org/drawingml/2006/table">
            <a:tbl>
              <a:tblPr/>
              <a:tblGrid>
                <a:gridCol w="1784351"/>
                <a:gridCol w="1708150"/>
                <a:gridCol w="1490662"/>
                <a:gridCol w="1416050"/>
                <a:gridCol w="1412875"/>
                <a:gridCol w="1339850"/>
              </a:tblGrid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Areas</a:t>
                      </a:r>
                    </a:p>
                  </a:txBody>
                  <a:tcPr marL="91425" marR="91425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CE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Total Population</a:t>
                      </a:r>
                    </a:p>
                  </a:txBody>
                  <a:tcPr marL="91425" marR="91425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CE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Dead</a:t>
                      </a:r>
                    </a:p>
                  </a:txBody>
                  <a:tcPr marL="91425" marR="91425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CE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Ratio (%)</a:t>
                      </a:r>
                    </a:p>
                  </a:txBody>
                  <a:tcPr marL="91425" marR="91425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CE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Missing</a:t>
                      </a:r>
                    </a:p>
                  </a:txBody>
                  <a:tcPr marL="91425" marR="91425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CE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Ratio (%)</a:t>
                      </a:r>
                    </a:p>
                  </a:txBody>
                  <a:tcPr marL="91425" marR="91425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CECA"/>
                    </a:solidFill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Yahagi</a:t>
                      </a:r>
                    </a:p>
                  </a:txBody>
                  <a:tcPr marL="91425" marR="91425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CE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1793</a:t>
                      </a:r>
                    </a:p>
                  </a:txBody>
                  <a:tcPr marL="91425" marR="91425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CE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18</a:t>
                      </a:r>
                    </a:p>
                  </a:txBody>
                  <a:tcPr marL="91425" marR="91425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CE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</a:t>
                      </a:r>
                    </a:p>
                  </a:txBody>
                  <a:tcPr marL="91425" marR="91425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CE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4</a:t>
                      </a:r>
                    </a:p>
                  </a:txBody>
                  <a:tcPr marL="91425" marR="91425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CE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0</a:t>
                      </a:r>
                    </a:p>
                  </a:txBody>
                  <a:tcPr marL="91425" marR="91425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CECA"/>
                    </a:solidFill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Yokota</a:t>
                      </a:r>
                    </a:p>
                  </a:txBody>
                  <a:tcPr marL="91425" marR="91425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CE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1405</a:t>
                      </a:r>
                    </a:p>
                  </a:txBody>
                  <a:tcPr marL="91425" marR="91425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CE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14</a:t>
                      </a:r>
                    </a:p>
                  </a:txBody>
                  <a:tcPr marL="91425" marR="91425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CE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</a:t>
                      </a:r>
                    </a:p>
                  </a:txBody>
                  <a:tcPr marL="91425" marR="91425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CE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2</a:t>
                      </a:r>
                    </a:p>
                  </a:txBody>
                  <a:tcPr marL="91425" marR="91425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CE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0</a:t>
                      </a:r>
                    </a:p>
                  </a:txBody>
                  <a:tcPr marL="91425" marR="91425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CECA"/>
                    </a:solidFill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Takekoma</a:t>
                      </a:r>
                    </a:p>
                  </a:txBody>
                  <a:tcPr marL="91425" marR="91425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CE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1291</a:t>
                      </a:r>
                    </a:p>
                  </a:txBody>
                  <a:tcPr marL="91425" marR="91425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CE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38</a:t>
                      </a:r>
                    </a:p>
                  </a:txBody>
                  <a:tcPr marL="91425" marR="91425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CE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3</a:t>
                      </a:r>
                    </a:p>
                  </a:txBody>
                  <a:tcPr marL="91425" marR="91425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CE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4</a:t>
                      </a:r>
                    </a:p>
                  </a:txBody>
                  <a:tcPr marL="91425" marR="91425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CE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0</a:t>
                      </a:r>
                    </a:p>
                  </a:txBody>
                  <a:tcPr marL="91425" marR="91425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CECA"/>
                    </a:solidFill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Kesen</a:t>
                      </a:r>
                    </a:p>
                  </a:txBody>
                  <a:tcPr marL="91425" marR="91425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CE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3480</a:t>
                      </a:r>
                    </a:p>
                  </a:txBody>
                  <a:tcPr marL="91425" marR="91425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CE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194</a:t>
                      </a:r>
                    </a:p>
                  </a:txBody>
                  <a:tcPr marL="91425" marR="91425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CE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6</a:t>
                      </a:r>
                    </a:p>
                  </a:txBody>
                  <a:tcPr marL="91425" marR="91425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CE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65</a:t>
                      </a:r>
                    </a:p>
                  </a:txBody>
                  <a:tcPr marL="91425" marR="91425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CE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2</a:t>
                      </a:r>
                    </a:p>
                  </a:txBody>
                  <a:tcPr marL="91425" marR="91425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CECA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Takata</a:t>
                      </a:r>
                    </a:p>
                  </a:txBody>
                  <a:tcPr marL="91425" marR="91425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7601</a:t>
                      </a:r>
                    </a:p>
                  </a:txBody>
                  <a:tcPr marL="91425" marR="91425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879</a:t>
                      </a:r>
                    </a:p>
                  </a:txBody>
                  <a:tcPr marL="91425" marR="91425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12</a:t>
                      </a:r>
                    </a:p>
                  </a:txBody>
                  <a:tcPr marL="91425" marR="91425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298</a:t>
                      </a:r>
                    </a:p>
                  </a:txBody>
                  <a:tcPr marL="91425" marR="91425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4</a:t>
                      </a:r>
                    </a:p>
                  </a:txBody>
                  <a:tcPr marL="91425" marR="91425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00"/>
                    </a:solidFill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Yonezaki</a:t>
                      </a:r>
                    </a:p>
                  </a:txBody>
                  <a:tcPr marL="91425" marR="91425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CE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2902</a:t>
                      </a:r>
                    </a:p>
                  </a:txBody>
                  <a:tcPr marL="91425" marR="91425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CE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82</a:t>
                      </a:r>
                    </a:p>
                  </a:txBody>
                  <a:tcPr marL="91425" marR="91425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CE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3</a:t>
                      </a:r>
                    </a:p>
                  </a:txBody>
                  <a:tcPr marL="91425" marR="91425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CE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32</a:t>
                      </a:r>
                    </a:p>
                  </a:txBody>
                  <a:tcPr marL="91425" marR="91425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CE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</a:t>
                      </a:r>
                    </a:p>
                  </a:txBody>
                  <a:tcPr marL="91425" marR="91425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CECA"/>
                    </a:solidFill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Otomo</a:t>
                      </a:r>
                    </a:p>
                  </a:txBody>
                  <a:tcPr marL="91425" marR="91425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CE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2025</a:t>
                      </a:r>
                    </a:p>
                  </a:txBody>
                  <a:tcPr marL="91425" marR="91425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CE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45</a:t>
                      </a:r>
                    </a:p>
                  </a:txBody>
                  <a:tcPr marL="91425" marR="91425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CE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2</a:t>
                      </a:r>
                    </a:p>
                  </a:txBody>
                  <a:tcPr marL="91425" marR="91425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CE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17</a:t>
                      </a:r>
                    </a:p>
                  </a:txBody>
                  <a:tcPr marL="91425" marR="91425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CE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</a:t>
                      </a:r>
                    </a:p>
                  </a:txBody>
                  <a:tcPr marL="91425" marR="91425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CECA"/>
                    </a:solidFill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Hirota</a:t>
                      </a:r>
                    </a:p>
                  </a:txBody>
                  <a:tcPr marL="91425" marR="91425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CE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3749</a:t>
                      </a:r>
                    </a:p>
                  </a:txBody>
                  <a:tcPr marL="91425" marR="91425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CE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42</a:t>
                      </a:r>
                    </a:p>
                  </a:txBody>
                  <a:tcPr marL="91425" marR="91425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CE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</a:t>
                      </a:r>
                    </a:p>
                  </a:txBody>
                  <a:tcPr marL="91425" marR="91425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CE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16</a:t>
                      </a:r>
                    </a:p>
                  </a:txBody>
                  <a:tcPr marL="91425" marR="91425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CE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0</a:t>
                      </a:r>
                    </a:p>
                  </a:txBody>
                  <a:tcPr marL="91425" marR="91425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CECA"/>
                    </a:solidFill>
                  </a:tcPr>
                </a:tc>
              </a:tr>
              <a:tr h="887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Total</a:t>
                      </a:r>
                    </a:p>
                  </a:txBody>
                  <a:tcPr marL="91425" marR="91425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CE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24246</a:t>
                      </a:r>
                    </a:p>
                  </a:txBody>
                  <a:tcPr marL="91425" marR="91425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CE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1312</a:t>
                      </a:r>
                    </a:p>
                  </a:txBody>
                  <a:tcPr marL="91425" marR="91425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CE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5</a:t>
                      </a:r>
                    </a:p>
                  </a:txBody>
                  <a:tcPr marL="91425" marR="91425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CE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438</a:t>
                      </a:r>
                    </a:p>
                  </a:txBody>
                  <a:tcPr marL="91425" marR="91425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CE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2</a:t>
                      </a:r>
                    </a:p>
                  </a:txBody>
                  <a:tcPr marL="91425" marR="91425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CECA"/>
                    </a:solidFill>
                  </a:tcPr>
                </a:tc>
              </a:tr>
            </a:tbl>
          </a:graphicData>
        </a:graphic>
      </p:graphicFrame>
      <p:sp>
        <p:nvSpPr>
          <p:cNvPr id="21585" name="正方形/長方形 1"/>
          <p:cNvSpPr>
            <a:spLocks noChangeArrowheads="1"/>
          </p:cNvSpPr>
          <p:nvPr/>
        </p:nvSpPr>
        <p:spPr bwMode="auto">
          <a:xfrm>
            <a:off x="30163" y="3308350"/>
            <a:ext cx="9036050" cy="431800"/>
          </a:xfrm>
          <a:prstGeom prst="rect">
            <a:avLst/>
          </a:prstGeom>
          <a:noFill/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1586" name="テキスト ボックス 2"/>
          <p:cNvSpPr txBox="1">
            <a:spLocks noChangeArrowheads="1"/>
          </p:cNvSpPr>
          <p:nvPr/>
        </p:nvSpPr>
        <p:spPr bwMode="auto">
          <a:xfrm>
            <a:off x="5614988" y="6488113"/>
            <a:ext cx="35290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Rikuzentakata city</a:t>
            </a:r>
            <a:r>
              <a:rPr lang="ja-JP" altLang="en-US"/>
              <a:t>　</a:t>
            </a:r>
            <a:r>
              <a:rPr lang="en-US"/>
              <a:t>2011.7.11</a:t>
            </a:r>
            <a:endParaRPr lang="ja-JP" altLang="en-US"/>
          </a:p>
        </p:txBody>
      </p:sp>
      <p:sp>
        <p:nvSpPr>
          <p:cNvPr id="21587" name="テキスト ボックス 1"/>
          <p:cNvSpPr txBox="1">
            <a:spLocks noChangeArrowheads="1"/>
          </p:cNvSpPr>
          <p:nvPr/>
        </p:nvSpPr>
        <p:spPr bwMode="auto">
          <a:xfrm>
            <a:off x="14288" y="5976938"/>
            <a:ext cx="9144000" cy="5238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Increasing Population in High Risk Area</a:t>
            </a:r>
            <a:endParaRPr lang="ja-JP" altLang="en-US" sz="2800"/>
          </a:p>
        </p:txBody>
      </p:sp>
      <p:sp>
        <p:nvSpPr>
          <p:cNvPr id="21588" name="テキスト ボックス 6"/>
          <p:cNvSpPr txBox="1">
            <a:spLocks noChangeArrowheads="1"/>
          </p:cNvSpPr>
          <p:nvPr/>
        </p:nvSpPr>
        <p:spPr bwMode="auto">
          <a:xfrm>
            <a:off x="0" y="3175"/>
            <a:ext cx="9144000" cy="461963"/>
          </a:xfrm>
          <a:prstGeom prst="rect">
            <a:avLst/>
          </a:prstGeom>
          <a:solidFill>
            <a:srgbClr val="E6E6E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Approaches</a:t>
            </a:r>
            <a:r>
              <a:rPr lang="ja-JP" altLang="en-US" sz="2400" b="1"/>
              <a:t>　</a:t>
            </a:r>
            <a:r>
              <a:rPr lang="en-US" sz="2400"/>
              <a:t> </a:t>
            </a:r>
            <a:r>
              <a:rPr lang="ja-JP" altLang="en-US" sz="2400" b="1"/>
              <a:t>③</a:t>
            </a:r>
            <a:r>
              <a:rPr lang="en-US" sz="2400" b="1"/>
              <a:t>Evacuation Conditions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テキスト ボックス 1"/>
          <p:cNvSpPr txBox="1">
            <a:spLocks noChangeArrowheads="1"/>
          </p:cNvSpPr>
          <p:nvPr/>
        </p:nvSpPr>
        <p:spPr bwMode="auto">
          <a:xfrm>
            <a:off x="769938" y="498475"/>
            <a:ext cx="66960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1195D"/>
                </a:solidFill>
              </a:rPr>
              <a:t>Taka</a:t>
            </a:r>
            <a:r>
              <a:rPr lang="ja-JP" altLang="en-US" sz="2400">
                <a:solidFill>
                  <a:srgbClr val="01195D"/>
                </a:solidFill>
              </a:rPr>
              <a:t>ｔ</a:t>
            </a:r>
            <a:r>
              <a:rPr lang="en-US" sz="2400">
                <a:solidFill>
                  <a:srgbClr val="01195D"/>
                </a:solidFill>
              </a:rPr>
              <a:t>a – area </a:t>
            </a:r>
            <a:r>
              <a:rPr lang="en-US" sz="2400" b="1">
                <a:solidFill>
                  <a:srgbClr val="01195D"/>
                </a:solidFill>
              </a:rPr>
              <a:t>(high risk area)</a:t>
            </a:r>
            <a:r>
              <a:rPr lang="en-US" sz="2400">
                <a:solidFill>
                  <a:srgbClr val="01195D"/>
                </a:solidFill>
              </a:rPr>
              <a:t>s </a:t>
            </a:r>
            <a:r>
              <a:rPr lang="en-US" sz="2400"/>
              <a:t>population</a:t>
            </a:r>
            <a:endParaRPr lang="ja-JP" altLang="en-US" sz="2400"/>
          </a:p>
        </p:txBody>
      </p:sp>
      <p:graphicFrame>
        <p:nvGraphicFramePr>
          <p:cNvPr id="22531" name="Group 3"/>
          <p:cNvGraphicFramePr>
            <a:graphicFrameLocks noGrp="1"/>
          </p:cNvGraphicFramePr>
          <p:nvPr/>
        </p:nvGraphicFramePr>
        <p:xfrm>
          <a:off x="711200" y="969963"/>
          <a:ext cx="6754813" cy="1157288"/>
        </p:xfrm>
        <a:graphic>
          <a:graphicData uri="http://schemas.openxmlformats.org/drawingml/2006/table">
            <a:tbl>
              <a:tblPr/>
              <a:tblGrid>
                <a:gridCol w="750888"/>
                <a:gridCol w="750887"/>
                <a:gridCol w="749300"/>
                <a:gridCol w="750888"/>
                <a:gridCol w="750887"/>
                <a:gridCol w="750888"/>
                <a:gridCol w="749300"/>
                <a:gridCol w="750887"/>
                <a:gridCol w="750888"/>
              </a:tblGrid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Year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523" marR="9523" marT="943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9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1896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523" marR="9523" marT="943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9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1940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523" marR="9523" marT="943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9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1945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523" marR="9523" marT="943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9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1950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523" marR="9523" marT="943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9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1954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523" marR="9523" marT="943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9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1995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523" marR="9523" marT="943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9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2000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523" marR="9523" marT="943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9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2005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523" marR="9523" marT="943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9E1"/>
                    </a:solidFill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Pop.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523" marR="9523" marT="943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3,489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523" marR="9523" marT="943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4,960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523" marR="9523" marT="943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6,060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523" marR="9523" marT="943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6,461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523" marR="9523" marT="943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6,488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523" marR="9523" marT="943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7,605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523" marR="9523" marT="943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7,663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523" marR="9523" marT="943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7,711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523" marR="9523" marT="943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EA"/>
                    </a:solidFill>
                  </a:tcPr>
                </a:tc>
              </a:tr>
            </a:tbl>
          </a:graphicData>
        </a:graphic>
      </p:graphicFrame>
      <p:pic>
        <p:nvPicPr>
          <p:cNvPr id="22563" name="グラフ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8350" y="2200275"/>
            <a:ext cx="6973888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564" name="直線矢印コネクタ 9"/>
          <p:cNvCxnSpPr>
            <a:cxnSpLocks noChangeShapeType="1"/>
          </p:cNvCxnSpPr>
          <p:nvPr/>
        </p:nvCxnSpPr>
        <p:spPr bwMode="auto">
          <a:xfrm flipV="1">
            <a:off x="1866900" y="5513388"/>
            <a:ext cx="0" cy="649287"/>
          </a:xfrm>
          <a:prstGeom prst="straightConnector1">
            <a:avLst/>
          </a:prstGeom>
          <a:noFill/>
          <a:ln w="38100" cmpd="sng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2565" name="直線矢印コネクタ 11"/>
          <p:cNvCxnSpPr>
            <a:cxnSpLocks noChangeShapeType="1"/>
          </p:cNvCxnSpPr>
          <p:nvPr/>
        </p:nvCxnSpPr>
        <p:spPr bwMode="auto">
          <a:xfrm flipV="1">
            <a:off x="3779838" y="5513388"/>
            <a:ext cx="0" cy="649287"/>
          </a:xfrm>
          <a:prstGeom prst="straightConnector1">
            <a:avLst/>
          </a:prstGeom>
          <a:noFill/>
          <a:ln w="38100" cmpd="sng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2566" name="テキスト ボックス 6"/>
          <p:cNvSpPr txBox="1">
            <a:spLocks noChangeArrowheads="1"/>
          </p:cNvSpPr>
          <p:nvPr/>
        </p:nvSpPr>
        <p:spPr bwMode="auto">
          <a:xfrm>
            <a:off x="1331913" y="6162675"/>
            <a:ext cx="1368425" cy="368300"/>
          </a:xfrm>
          <a:prstGeom prst="rect">
            <a:avLst/>
          </a:prstGeom>
          <a:solidFill>
            <a:srgbClr val="F2F2F2"/>
          </a:solidFill>
          <a:ln w="9525" cmpd="sng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Meiji(1896)</a:t>
            </a:r>
            <a:endParaRPr lang="ja-JP" altLang="en-US"/>
          </a:p>
        </p:txBody>
      </p:sp>
      <p:sp>
        <p:nvSpPr>
          <p:cNvPr id="22567" name="テキスト ボックス 7"/>
          <p:cNvSpPr txBox="1">
            <a:spLocks noChangeArrowheads="1"/>
          </p:cNvSpPr>
          <p:nvPr/>
        </p:nvSpPr>
        <p:spPr bwMode="auto">
          <a:xfrm>
            <a:off x="3419475" y="6165850"/>
            <a:ext cx="1728788" cy="368300"/>
          </a:xfrm>
          <a:prstGeom prst="rect">
            <a:avLst/>
          </a:prstGeom>
          <a:solidFill>
            <a:srgbClr val="F2F2F2"/>
          </a:solidFill>
          <a:ln w="9525" cmpd="sng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Showa(1933)</a:t>
            </a:r>
            <a:endParaRPr lang="ja-JP" altLang="en-US"/>
          </a:p>
        </p:txBody>
      </p:sp>
      <p:sp>
        <p:nvSpPr>
          <p:cNvPr id="22568" name="テキスト ボックス 9"/>
          <p:cNvSpPr txBox="1">
            <a:spLocks noChangeArrowheads="1"/>
          </p:cNvSpPr>
          <p:nvPr/>
        </p:nvSpPr>
        <p:spPr bwMode="auto">
          <a:xfrm>
            <a:off x="0" y="3175"/>
            <a:ext cx="9144000" cy="461963"/>
          </a:xfrm>
          <a:prstGeom prst="rect">
            <a:avLst/>
          </a:prstGeom>
          <a:solidFill>
            <a:srgbClr val="F4F5F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Approaches</a:t>
            </a:r>
            <a:r>
              <a:rPr lang="ja-JP" altLang="en-US" sz="2400" b="1"/>
              <a:t>　 ③</a:t>
            </a:r>
            <a:r>
              <a:rPr lang="en-US" sz="2400" b="1"/>
              <a:t>Evacuation Conditions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テキスト ボックス 1"/>
          <p:cNvSpPr txBox="1">
            <a:spLocks noChangeArrowheads="1"/>
          </p:cNvSpPr>
          <p:nvPr/>
        </p:nvSpPr>
        <p:spPr bwMode="auto">
          <a:xfrm>
            <a:off x="1835150" y="1268413"/>
            <a:ext cx="4752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/>
              <a:t>陸前高田　市街地の変化</a:t>
            </a:r>
          </a:p>
        </p:txBody>
      </p:sp>
      <p:pic>
        <p:nvPicPr>
          <p:cNvPr id="23555" name="Picture 2" descr="E:\111005_東日本大震災\110809_Rikuzen_Yamada_analysis\明治40年_陸前高田地形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663" y="19050"/>
            <a:ext cx="5572125" cy="3435350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3556" name="Picture 3" descr="E:\111005_東日本大震災\110809_Rikuzen_Yamada_analysis\平成12年_陸前高田地形図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238" y="3427413"/>
            <a:ext cx="5514975" cy="3370262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3557" name="テキスト ボックス 3"/>
          <p:cNvSpPr txBox="1">
            <a:spLocks noChangeArrowheads="1"/>
          </p:cNvSpPr>
          <p:nvPr/>
        </p:nvSpPr>
        <p:spPr bwMode="auto">
          <a:xfrm>
            <a:off x="5508625" y="836613"/>
            <a:ext cx="2879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23558" name="テキスト ボックス 1"/>
          <p:cNvSpPr txBox="1">
            <a:spLocks noChangeArrowheads="1"/>
          </p:cNvSpPr>
          <p:nvPr/>
        </p:nvSpPr>
        <p:spPr bwMode="auto">
          <a:xfrm>
            <a:off x="4500563" y="3427413"/>
            <a:ext cx="1169987" cy="3683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2000</a:t>
            </a:r>
            <a:r>
              <a:rPr lang="ja-JP" altLang="en-US" b="1"/>
              <a:t>年</a:t>
            </a:r>
          </a:p>
        </p:txBody>
      </p:sp>
      <p:sp>
        <p:nvSpPr>
          <p:cNvPr id="23559" name="テキスト ボックス 8"/>
          <p:cNvSpPr txBox="1">
            <a:spLocks noChangeArrowheads="1"/>
          </p:cNvSpPr>
          <p:nvPr/>
        </p:nvSpPr>
        <p:spPr bwMode="auto">
          <a:xfrm>
            <a:off x="4446588" y="417513"/>
            <a:ext cx="1223962" cy="3698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1913</a:t>
            </a:r>
            <a:r>
              <a:rPr lang="ja-JP" altLang="en-US" b="1"/>
              <a:t>年</a:t>
            </a:r>
          </a:p>
        </p:txBody>
      </p:sp>
      <p:pic>
        <p:nvPicPr>
          <p:cNvPr id="2356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541338"/>
            <a:ext cx="2736850" cy="1889125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3561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5963" y="2606675"/>
            <a:ext cx="2736850" cy="2035175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356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1200" y="4735513"/>
            <a:ext cx="2868613" cy="2028825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3563" name="テキスト ボックス 1"/>
          <p:cNvSpPr txBox="1">
            <a:spLocks noChangeArrowheads="1"/>
          </p:cNvSpPr>
          <p:nvPr/>
        </p:nvSpPr>
        <p:spPr bwMode="auto">
          <a:xfrm>
            <a:off x="7740650" y="541338"/>
            <a:ext cx="1008063" cy="3698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1933</a:t>
            </a:r>
            <a:r>
              <a:rPr lang="ja-JP" altLang="en-US" b="1"/>
              <a:t>年</a:t>
            </a:r>
          </a:p>
        </p:txBody>
      </p:sp>
      <p:sp>
        <p:nvSpPr>
          <p:cNvPr id="23564" name="テキスト ボックス 13"/>
          <p:cNvSpPr txBox="1">
            <a:spLocks noChangeArrowheads="1"/>
          </p:cNvSpPr>
          <p:nvPr/>
        </p:nvSpPr>
        <p:spPr bwMode="auto">
          <a:xfrm>
            <a:off x="7697788" y="4741863"/>
            <a:ext cx="1008062" cy="3714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1968</a:t>
            </a:r>
            <a:r>
              <a:rPr lang="ja-JP" altLang="en-US" b="1"/>
              <a:t>年</a:t>
            </a:r>
          </a:p>
        </p:txBody>
      </p:sp>
      <p:sp>
        <p:nvSpPr>
          <p:cNvPr id="23565" name="テキスト ボックス 14"/>
          <p:cNvSpPr txBox="1">
            <a:spLocks noChangeArrowheads="1"/>
          </p:cNvSpPr>
          <p:nvPr/>
        </p:nvSpPr>
        <p:spPr bwMode="auto">
          <a:xfrm>
            <a:off x="7656513" y="2606675"/>
            <a:ext cx="1008062" cy="3683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1952</a:t>
            </a:r>
            <a:r>
              <a:rPr lang="ja-JP" altLang="en-US" b="1"/>
              <a:t>年</a:t>
            </a:r>
          </a:p>
        </p:txBody>
      </p:sp>
      <p:sp>
        <p:nvSpPr>
          <p:cNvPr id="23566" name="正方形/長方形 1"/>
          <p:cNvSpPr>
            <a:spLocks noChangeArrowheads="1"/>
          </p:cNvSpPr>
          <p:nvPr/>
        </p:nvSpPr>
        <p:spPr bwMode="auto">
          <a:xfrm>
            <a:off x="7740650" y="4735513"/>
            <a:ext cx="923925" cy="347662"/>
          </a:xfrm>
          <a:prstGeom prst="rect">
            <a:avLst/>
          </a:prstGeom>
          <a:noFill/>
          <a:ln w="57150" cmpd="sng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3567" name="円/楕円 2"/>
          <p:cNvSpPr>
            <a:spLocks noChangeArrowheads="1"/>
          </p:cNvSpPr>
          <p:nvPr/>
        </p:nvSpPr>
        <p:spPr bwMode="auto">
          <a:xfrm>
            <a:off x="2484438" y="1989138"/>
            <a:ext cx="2016125" cy="1223962"/>
          </a:xfrm>
          <a:prstGeom prst="ellipse">
            <a:avLst/>
          </a:prstGeom>
          <a:noFill/>
          <a:ln w="57150" cmpd="sng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3568" name="円/楕円 16"/>
          <p:cNvSpPr>
            <a:spLocks noChangeArrowheads="1"/>
          </p:cNvSpPr>
          <p:nvPr/>
        </p:nvSpPr>
        <p:spPr bwMode="auto">
          <a:xfrm>
            <a:off x="2430463" y="5334000"/>
            <a:ext cx="2016125" cy="1225550"/>
          </a:xfrm>
          <a:prstGeom prst="ellipse">
            <a:avLst/>
          </a:prstGeom>
          <a:noFill/>
          <a:ln w="57150" cmpd="sng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3569" name="円/楕円 3"/>
          <p:cNvSpPr>
            <a:spLocks noChangeArrowheads="1"/>
          </p:cNvSpPr>
          <p:nvPr/>
        </p:nvSpPr>
        <p:spPr bwMode="auto">
          <a:xfrm>
            <a:off x="6804025" y="836613"/>
            <a:ext cx="1584325" cy="1008062"/>
          </a:xfrm>
          <a:prstGeom prst="ellipse">
            <a:avLst/>
          </a:prstGeom>
          <a:noFill/>
          <a:ln w="28575" cmpd="sng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3570" name="円/楕円 18"/>
          <p:cNvSpPr>
            <a:spLocks noChangeArrowheads="1"/>
          </p:cNvSpPr>
          <p:nvPr/>
        </p:nvSpPr>
        <p:spPr bwMode="auto">
          <a:xfrm>
            <a:off x="6956425" y="3119438"/>
            <a:ext cx="1584325" cy="1009650"/>
          </a:xfrm>
          <a:prstGeom prst="ellipse">
            <a:avLst/>
          </a:prstGeom>
          <a:noFill/>
          <a:ln w="28575" cmpd="sng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3571" name="円/楕円 19"/>
          <p:cNvSpPr>
            <a:spLocks noChangeArrowheads="1"/>
          </p:cNvSpPr>
          <p:nvPr/>
        </p:nvSpPr>
        <p:spPr bwMode="auto">
          <a:xfrm>
            <a:off x="7080250" y="5176838"/>
            <a:ext cx="1584325" cy="1008062"/>
          </a:xfrm>
          <a:prstGeom prst="ellipse">
            <a:avLst/>
          </a:prstGeom>
          <a:noFill/>
          <a:ln w="28575" cmpd="sng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3572" name="テキスト ボックス 1"/>
          <p:cNvSpPr txBox="1">
            <a:spLocks noChangeArrowheads="1"/>
          </p:cNvSpPr>
          <p:nvPr/>
        </p:nvSpPr>
        <p:spPr bwMode="auto">
          <a:xfrm>
            <a:off x="5795963" y="6489700"/>
            <a:ext cx="2868612" cy="307975"/>
          </a:xfrm>
          <a:prstGeom prst="rect">
            <a:avLst/>
          </a:prstGeom>
          <a:solidFill>
            <a:schemeClr val="bg2"/>
          </a:soli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1960-1966</a:t>
            </a:r>
            <a:r>
              <a:rPr lang="ja-JP" altLang="en-US" sz="1400" b="1"/>
              <a:t>　</a:t>
            </a:r>
            <a:r>
              <a:rPr lang="en-US" sz="1400" b="1"/>
              <a:t>Tsunami Project</a:t>
            </a:r>
            <a:endParaRPr lang="ja-JP" altLang="en-US" sz="1400" b="1"/>
          </a:p>
        </p:txBody>
      </p:sp>
      <p:cxnSp>
        <p:nvCxnSpPr>
          <p:cNvPr id="23573" name="直線矢印コネクタ 2"/>
          <p:cNvCxnSpPr>
            <a:cxnSpLocks noChangeShapeType="1"/>
            <a:stCxn id="23559" idx="3"/>
          </p:cNvCxnSpPr>
          <p:nvPr/>
        </p:nvCxnSpPr>
        <p:spPr bwMode="auto">
          <a:xfrm flipV="1">
            <a:off x="5670550" y="601663"/>
            <a:ext cx="630238" cy="1587"/>
          </a:xfrm>
          <a:prstGeom prst="straightConnector1">
            <a:avLst/>
          </a:prstGeom>
          <a:noFill/>
          <a:ln w="76200" cmpd="sng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cxnSp>
        <p:nvCxnSpPr>
          <p:cNvPr id="23574" name="直線矢印コネクタ 4"/>
          <p:cNvCxnSpPr>
            <a:cxnSpLocks noChangeShapeType="1"/>
          </p:cNvCxnSpPr>
          <p:nvPr/>
        </p:nvCxnSpPr>
        <p:spPr bwMode="auto">
          <a:xfrm>
            <a:off x="8540750" y="1020763"/>
            <a:ext cx="0" cy="1328737"/>
          </a:xfrm>
          <a:prstGeom prst="straightConnector1">
            <a:avLst/>
          </a:prstGeom>
          <a:noFill/>
          <a:ln w="76200" cmpd="sng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cxnSp>
        <p:nvCxnSpPr>
          <p:cNvPr id="23575" name="直線矢印コネクタ 25"/>
          <p:cNvCxnSpPr>
            <a:cxnSpLocks noChangeShapeType="1"/>
          </p:cNvCxnSpPr>
          <p:nvPr/>
        </p:nvCxnSpPr>
        <p:spPr bwMode="auto">
          <a:xfrm>
            <a:off x="8532813" y="2974975"/>
            <a:ext cx="0" cy="1327150"/>
          </a:xfrm>
          <a:prstGeom prst="straightConnector1">
            <a:avLst/>
          </a:prstGeom>
          <a:noFill/>
          <a:ln w="76200" cmpd="sng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cxnSp>
        <p:nvCxnSpPr>
          <p:cNvPr id="23576" name="直線矢印コネクタ 6"/>
          <p:cNvCxnSpPr>
            <a:cxnSpLocks noChangeShapeType="1"/>
          </p:cNvCxnSpPr>
          <p:nvPr/>
        </p:nvCxnSpPr>
        <p:spPr bwMode="auto">
          <a:xfrm flipH="1">
            <a:off x="5508625" y="4735513"/>
            <a:ext cx="792163" cy="0"/>
          </a:xfrm>
          <a:prstGeom prst="straightConnector1">
            <a:avLst/>
          </a:prstGeom>
          <a:noFill/>
          <a:ln w="76200" cmpd="sng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sp>
        <p:nvSpPr>
          <p:cNvPr id="23577" name="テキスト ボックス 25"/>
          <p:cNvSpPr txBox="1">
            <a:spLocks noChangeArrowheads="1"/>
          </p:cNvSpPr>
          <p:nvPr/>
        </p:nvSpPr>
        <p:spPr bwMode="auto">
          <a:xfrm>
            <a:off x="30163" y="17463"/>
            <a:ext cx="9144000" cy="457200"/>
          </a:xfrm>
          <a:prstGeom prst="rect">
            <a:avLst/>
          </a:prstGeom>
          <a:solidFill>
            <a:srgbClr val="F4F5F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Approaches</a:t>
            </a:r>
            <a:r>
              <a:rPr lang="ja-JP" altLang="en-US" sz="2400" b="1"/>
              <a:t>③  </a:t>
            </a:r>
            <a:r>
              <a:rPr lang="en-US" sz="2400" b="1"/>
              <a:t>Evacuation Conditions</a:t>
            </a:r>
          </a:p>
        </p:txBody>
      </p:sp>
      <p:sp>
        <p:nvSpPr>
          <p:cNvPr id="23578" name="フリーフォーム 4"/>
          <p:cNvSpPr>
            <a:spLocks/>
          </p:cNvSpPr>
          <p:nvPr/>
        </p:nvSpPr>
        <p:spPr bwMode="auto">
          <a:xfrm>
            <a:off x="7377113" y="6110288"/>
            <a:ext cx="1025525" cy="322262"/>
          </a:xfrm>
          <a:custGeom>
            <a:avLst/>
            <a:gdLst/>
            <a:ahLst/>
            <a:cxnLst>
              <a:cxn ang="0">
                <a:pos x="0" y="321275"/>
              </a:cxn>
              <a:cxn ang="0">
                <a:pos x="395416" y="111210"/>
              </a:cxn>
              <a:cxn ang="0">
                <a:pos x="1025611" y="0"/>
              </a:cxn>
            </a:cxnLst>
            <a:rect l="0" t="0" r="r" b="b"/>
            <a:pathLst>
              <a:path w="1025611" h="321275">
                <a:moveTo>
                  <a:pt x="0" y="321275"/>
                </a:moveTo>
                <a:cubicBezTo>
                  <a:pt x="112240" y="243015"/>
                  <a:pt x="224481" y="164756"/>
                  <a:pt x="395416" y="111210"/>
                </a:cubicBezTo>
                <a:cubicBezTo>
                  <a:pt x="566351" y="57664"/>
                  <a:pt x="795981" y="28832"/>
                  <a:pt x="1025611" y="0"/>
                </a:cubicBezTo>
              </a:path>
            </a:pathLst>
          </a:custGeom>
          <a:noFill/>
          <a:ln w="57150" cmpd="sng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テキスト ボックス 1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solidFill>
            <a:srgbClr val="E6E6EC"/>
          </a:solidFill>
          <a:ln w="9525" cmpd="sng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IRDR</a:t>
            </a:r>
            <a:r>
              <a:rPr lang="ja-JP" altLang="en-US" sz="2800" b="1"/>
              <a:t>　</a:t>
            </a:r>
            <a:r>
              <a:rPr lang="en-US" sz="2800" b="1"/>
              <a:t>(Integrated Research on Disaster Risk)</a:t>
            </a:r>
            <a:endParaRPr lang="ja-JP" altLang="en-US" sz="2800" b="1"/>
          </a:p>
        </p:txBody>
      </p:sp>
      <p:sp>
        <p:nvSpPr>
          <p:cNvPr id="4099" name="テキスト ボックス 2"/>
          <p:cNvSpPr txBox="1">
            <a:spLocks noChangeArrowheads="1"/>
          </p:cNvSpPr>
          <p:nvPr/>
        </p:nvSpPr>
        <p:spPr bwMode="auto">
          <a:xfrm>
            <a:off x="615950" y="1163638"/>
            <a:ext cx="5624513" cy="5238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Forensic Investigations</a:t>
            </a:r>
            <a:endParaRPr lang="ja-JP" altLang="en-US" sz="2800"/>
          </a:p>
        </p:txBody>
      </p:sp>
      <p:cxnSp>
        <p:nvCxnSpPr>
          <p:cNvPr id="4100" name="直線コネクタ 4"/>
          <p:cNvCxnSpPr>
            <a:cxnSpLocks noChangeShapeType="1"/>
          </p:cNvCxnSpPr>
          <p:nvPr/>
        </p:nvCxnSpPr>
        <p:spPr bwMode="auto">
          <a:xfrm>
            <a:off x="1477963" y="1738313"/>
            <a:ext cx="0" cy="280670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01" name="直線コネクタ 7"/>
          <p:cNvCxnSpPr>
            <a:cxnSpLocks noChangeShapeType="1"/>
          </p:cNvCxnSpPr>
          <p:nvPr/>
        </p:nvCxnSpPr>
        <p:spPr bwMode="auto">
          <a:xfrm>
            <a:off x="1477963" y="2236788"/>
            <a:ext cx="357187" cy="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02" name="直線コネクタ 9"/>
          <p:cNvCxnSpPr>
            <a:cxnSpLocks noChangeShapeType="1"/>
          </p:cNvCxnSpPr>
          <p:nvPr/>
        </p:nvCxnSpPr>
        <p:spPr bwMode="auto">
          <a:xfrm>
            <a:off x="1477963" y="2955925"/>
            <a:ext cx="357187" cy="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03" name="直線コネクタ 11"/>
          <p:cNvCxnSpPr>
            <a:cxnSpLocks noChangeShapeType="1"/>
          </p:cNvCxnSpPr>
          <p:nvPr/>
        </p:nvCxnSpPr>
        <p:spPr bwMode="auto">
          <a:xfrm>
            <a:off x="1495425" y="3749675"/>
            <a:ext cx="357188" cy="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04" name="直線コネクタ 13"/>
          <p:cNvCxnSpPr>
            <a:cxnSpLocks noChangeShapeType="1"/>
          </p:cNvCxnSpPr>
          <p:nvPr/>
        </p:nvCxnSpPr>
        <p:spPr bwMode="auto">
          <a:xfrm>
            <a:off x="1508125" y="4562475"/>
            <a:ext cx="357188" cy="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</p:spPr>
      </p:cxnSp>
      <p:sp>
        <p:nvSpPr>
          <p:cNvPr id="4105" name="テキスト ボックス 14"/>
          <p:cNvSpPr txBox="1">
            <a:spLocks noChangeArrowheads="1"/>
          </p:cNvSpPr>
          <p:nvPr/>
        </p:nvSpPr>
        <p:spPr bwMode="auto">
          <a:xfrm>
            <a:off x="1852613" y="1974850"/>
            <a:ext cx="4033837" cy="523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Meta-Analysis</a:t>
            </a:r>
            <a:endParaRPr lang="ja-JP" altLang="en-US" sz="2800"/>
          </a:p>
        </p:txBody>
      </p:sp>
      <p:sp>
        <p:nvSpPr>
          <p:cNvPr id="4106" name="テキスト ボックス 15"/>
          <p:cNvSpPr txBox="1">
            <a:spLocks noChangeArrowheads="1"/>
          </p:cNvSpPr>
          <p:nvPr/>
        </p:nvSpPr>
        <p:spPr bwMode="auto">
          <a:xfrm>
            <a:off x="1908175" y="2693988"/>
            <a:ext cx="3959225" cy="5238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Longitudinal Analysis</a:t>
            </a:r>
            <a:endParaRPr lang="ja-JP" altLang="en-US" sz="2800"/>
          </a:p>
        </p:txBody>
      </p:sp>
      <p:sp>
        <p:nvSpPr>
          <p:cNvPr id="4107" name="テキスト ボックス 16"/>
          <p:cNvSpPr txBox="1">
            <a:spLocks noChangeArrowheads="1"/>
          </p:cNvSpPr>
          <p:nvPr/>
        </p:nvSpPr>
        <p:spPr bwMode="auto">
          <a:xfrm>
            <a:off x="1943100" y="3508375"/>
            <a:ext cx="3924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Critical Cause Analysis</a:t>
            </a:r>
            <a:endParaRPr lang="ja-JP" altLang="en-US" sz="2800"/>
          </a:p>
        </p:txBody>
      </p:sp>
      <p:sp>
        <p:nvSpPr>
          <p:cNvPr id="4108" name="テキスト ボックス 17"/>
          <p:cNvSpPr txBox="1">
            <a:spLocks noChangeArrowheads="1"/>
          </p:cNvSpPr>
          <p:nvPr/>
        </p:nvSpPr>
        <p:spPr bwMode="auto">
          <a:xfrm>
            <a:off x="1958975" y="4284663"/>
            <a:ext cx="39592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Scenario Analysis</a:t>
            </a:r>
            <a:endParaRPr lang="ja-JP" altLang="en-US" sz="2800"/>
          </a:p>
        </p:txBody>
      </p:sp>
      <p:sp>
        <p:nvSpPr>
          <p:cNvPr id="4109" name="テキスト ボックス 20"/>
          <p:cNvSpPr txBox="1">
            <a:spLocks noChangeArrowheads="1"/>
          </p:cNvSpPr>
          <p:nvPr/>
        </p:nvSpPr>
        <p:spPr bwMode="auto">
          <a:xfrm>
            <a:off x="684213" y="5181600"/>
            <a:ext cx="5472112" cy="523875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Risk Interpretation and Action</a:t>
            </a:r>
            <a:endParaRPr lang="ja-JP" altLang="en-US" sz="2800"/>
          </a:p>
        </p:txBody>
      </p:sp>
      <p:sp>
        <p:nvSpPr>
          <p:cNvPr id="4110" name="テキスト ボックス 21"/>
          <p:cNvSpPr txBox="1">
            <a:spLocks noChangeArrowheads="1"/>
          </p:cNvSpPr>
          <p:nvPr/>
        </p:nvSpPr>
        <p:spPr bwMode="auto">
          <a:xfrm>
            <a:off x="684213" y="6092825"/>
            <a:ext cx="5472112" cy="523875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Disaster Loss Data</a:t>
            </a:r>
            <a:endParaRPr lang="ja-JP" altLang="en-US" sz="2800"/>
          </a:p>
        </p:txBody>
      </p:sp>
      <p:sp>
        <p:nvSpPr>
          <p:cNvPr id="4111" name="テキスト ボックス 22"/>
          <p:cNvSpPr txBox="1">
            <a:spLocks noChangeArrowheads="1"/>
          </p:cNvSpPr>
          <p:nvPr/>
        </p:nvSpPr>
        <p:spPr bwMode="auto">
          <a:xfrm>
            <a:off x="574675" y="620713"/>
            <a:ext cx="4321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Working Groups</a:t>
            </a:r>
            <a:endParaRPr lang="ja-JP" altLang="en-US" sz="2800" b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369888"/>
            <a:ext cx="6029326" cy="305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14725"/>
            <a:ext cx="6038850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円/楕円 8"/>
          <p:cNvSpPr>
            <a:spLocks noChangeArrowheads="1"/>
          </p:cNvSpPr>
          <p:nvPr/>
        </p:nvSpPr>
        <p:spPr bwMode="auto">
          <a:xfrm>
            <a:off x="2124075" y="765175"/>
            <a:ext cx="3527425" cy="1871663"/>
          </a:xfrm>
          <a:prstGeom prst="ellipse">
            <a:avLst/>
          </a:prstGeom>
          <a:noFill/>
          <a:ln w="5715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4581" name="円/楕円 13"/>
          <p:cNvSpPr>
            <a:spLocks noChangeArrowheads="1"/>
          </p:cNvSpPr>
          <p:nvPr/>
        </p:nvSpPr>
        <p:spPr bwMode="auto">
          <a:xfrm>
            <a:off x="2268538" y="4208463"/>
            <a:ext cx="3527425" cy="1871662"/>
          </a:xfrm>
          <a:prstGeom prst="ellipse">
            <a:avLst/>
          </a:prstGeom>
          <a:noFill/>
          <a:ln w="5715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4582" name="テキスト ボックス 9"/>
          <p:cNvSpPr txBox="1">
            <a:spLocks noChangeArrowheads="1"/>
          </p:cNvSpPr>
          <p:nvPr/>
        </p:nvSpPr>
        <p:spPr bwMode="auto">
          <a:xfrm>
            <a:off x="3257550" y="395288"/>
            <a:ext cx="2755900" cy="369887"/>
          </a:xfrm>
          <a:prstGeom prst="rect">
            <a:avLst/>
          </a:prstGeom>
          <a:solidFill>
            <a:srgbClr val="E8E8E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Before</a:t>
            </a:r>
            <a:endParaRPr lang="ja-JP" altLang="en-US"/>
          </a:p>
        </p:txBody>
      </p:sp>
      <p:sp>
        <p:nvSpPr>
          <p:cNvPr id="24583" name="テキスト ボックス 15"/>
          <p:cNvSpPr txBox="1">
            <a:spLocks noChangeArrowheads="1"/>
          </p:cNvSpPr>
          <p:nvPr/>
        </p:nvSpPr>
        <p:spPr bwMode="auto">
          <a:xfrm>
            <a:off x="3282950" y="3502025"/>
            <a:ext cx="2755900" cy="369888"/>
          </a:xfrm>
          <a:prstGeom prst="rect">
            <a:avLst/>
          </a:prstGeom>
          <a:solidFill>
            <a:srgbClr val="E8E8E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After</a:t>
            </a:r>
            <a:endParaRPr lang="ja-JP" altLang="en-US"/>
          </a:p>
        </p:txBody>
      </p:sp>
      <p:sp>
        <p:nvSpPr>
          <p:cNvPr id="24584" name="テキスト ボックス 8"/>
          <p:cNvSpPr txBox="1">
            <a:spLocks noChangeArrowheads="1"/>
          </p:cNvSpPr>
          <p:nvPr/>
        </p:nvSpPr>
        <p:spPr bwMode="auto">
          <a:xfrm>
            <a:off x="-36513" y="3175"/>
            <a:ext cx="9180513" cy="461963"/>
          </a:xfrm>
          <a:prstGeom prst="rect">
            <a:avLst/>
          </a:prstGeom>
          <a:solidFill>
            <a:srgbClr val="F4F5F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Approaches</a:t>
            </a:r>
            <a:r>
              <a:rPr lang="ja-JP" altLang="en-US" sz="2400" b="1"/>
              <a:t>　 ③</a:t>
            </a:r>
            <a:r>
              <a:rPr lang="en-US" sz="2400" b="1"/>
              <a:t>Evacuation Conditions</a:t>
            </a:r>
          </a:p>
        </p:txBody>
      </p:sp>
      <p:pic>
        <p:nvPicPr>
          <p:cNvPr id="24585" name="Picture 10" descr="C:\Users\Tadashi NAKASU\Desktop\1108-1109\110831_rikuzentakata\陸高_写真_デパート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765175"/>
            <a:ext cx="2303463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1" descr="C:\Users\Tadashi NAKASU\Desktop\1108-1109\110831_rikuzentakata\111028_陸前高田_海洋センター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13488" y="2751138"/>
            <a:ext cx="2497137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12" descr="C:\Users\Tadashi NAKASU\Desktop\1108-1109\110831_rikuzentakata\111028_陸前高田_広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99200" y="4797425"/>
            <a:ext cx="2511425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588" name="直線コネクタ 4"/>
          <p:cNvCxnSpPr>
            <a:cxnSpLocks noChangeShapeType="1"/>
          </p:cNvCxnSpPr>
          <p:nvPr/>
        </p:nvCxnSpPr>
        <p:spPr bwMode="auto">
          <a:xfrm flipV="1">
            <a:off x="6038850" y="765175"/>
            <a:ext cx="333375" cy="274955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4589" name="直線コネクタ 6"/>
          <p:cNvCxnSpPr>
            <a:cxnSpLocks noChangeShapeType="1"/>
          </p:cNvCxnSpPr>
          <p:nvPr/>
        </p:nvCxnSpPr>
        <p:spPr bwMode="auto">
          <a:xfrm flipV="1">
            <a:off x="6038850" y="6680200"/>
            <a:ext cx="260350" cy="17780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テキスト ボックス 6"/>
          <p:cNvSpPr txBox="1">
            <a:spLocks noChangeArrowheads="1"/>
          </p:cNvSpPr>
          <p:nvPr/>
        </p:nvSpPr>
        <p:spPr bwMode="auto">
          <a:xfrm>
            <a:off x="0" y="5688013"/>
            <a:ext cx="9144000" cy="1169987"/>
          </a:xfrm>
          <a:prstGeom prst="rect">
            <a:avLst/>
          </a:prstGeom>
          <a:gradFill rotWithShape="1">
            <a:gsLst>
              <a:gs pos="0">
                <a:srgbClr val="83D3FF"/>
              </a:gs>
              <a:gs pos="50000">
                <a:srgbClr val="B5E2FF"/>
              </a:gs>
              <a:gs pos="100000">
                <a:srgbClr val="DBF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TOPICS : </a:t>
            </a:r>
          </a:p>
          <a:p>
            <a:r>
              <a:rPr lang="en-US" b="1"/>
              <a:t>In the Takata area</a:t>
            </a:r>
            <a:r>
              <a:rPr lang="ja-JP" altLang="en-US" b="1"/>
              <a:t>　</a:t>
            </a:r>
            <a:r>
              <a:rPr lang="en-US" b="1"/>
              <a:t>(high risk area) , Rikuzentakata city </a:t>
            </a:r>
            <a:r>
              <a:rPr lang="ja-JP" altLang="en-US" b="1"/>
              <a:t>，</a:t>
            </a:r>
            <a:r>
              <a:rPr lang="en-US" b="1"/>
              <a:t> 70-80  evacuated and only 3 survived at Civic Gymnasium.</a:t>
            </a:r>
          </a:p>
          <a:p>
            <a:r>
              <a:rPr lang="en-US" sz="1600" b="1"/>
              <a:t>                       </a:t>
            </a:r>
            <a:r>
              <a:rPr lang="ja-JP" altLang="en-US" sz="1600" b="1"/>
              <a:t>　　　　　　　　　　　　　　　　　　　　　　　　　　　　　　　　　　</a:t>
            </a:r>
            <a:r>
              <a:rPr lang="ja-JP" altLang="en-US" sz="1600"/>
              <a:t>　</a:t>
            </a:r>
            <a:r>
              <a:rPr lang="en-US" sz="1600"/>
              <a:t> (Source : Kahoku Shinbun)</a:t>
            </a:r>
            <a:endParaRPr lang="ja-JP" altLang="en-US" sz="1600"/>
          </a:p>
        </p:txBody>
      </p:sp>
      <p:graphicFrame>
        <p:nvGraphicFramePr>
          <p:cNvPr id="25603" name="Group 3"/>
          <p:cNvGraphicFramePr>
            <a:graphicFrameLocks noGrp="1"/>
          </p:cNvGraphicFramePr>
          <p:nvPr/>
        </p:nvGraphicFramePr>
        <p:xfrm>
          <a:off x="5226050" y="781050"/>
          <a:ext cx="3743325" cy="2349501"/>
        </p:xfrm>
        <a:graphic>
          <a:graphicData uri="http://schemas.openxmlformats.org/drawingml/2006/table">
            <a:tbl>
              <a:tblPr/>
              <a:tblGrid>
                <a:gridCol w="1152525"/>
                <a:gridCol w="1150938"/>
                <a:gridCol w="1439862"/>
              </a:tblGrid>
              <a:tr h="846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7576E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Primary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7576E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Evacuation Centers</a:t>
                      </a:r>
                    </a:p>
                  </a:txBody>
                  <a:tcPr marL="91391" marR="91391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57576E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7576E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Iwate</a:t>
                      </a:r>
                      <a:r>
                        <a:rPr kumimoji="0" lang="ja-JP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7576E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　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7576E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Prefecture</a:t>
                      </a:r>
                    </a:p>
                  </a:txBody>
                  <a:tcPr marL="91391" marR="91391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57576E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7576E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Rikuzentakata city</a:t>
                      </a:r>
                    </a:p>
                  </a:txBody>
                  <a:tcPr marL="91391" marR="91391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Total Numbers</a:t>
                      </a:r>
                    </a:p>
                  </a:txBody>
                  <a:tcPr marL="91391" marR="91391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411</a:t>
                      </a:r>
                    </a:p>
                  </a:txBody>
                  <a:tcPr marL="91391" marR="91391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68</a:t>
                      </a:r>
                    </a:p>
                  </a:txBody>
                  <a:tcPr marL="91391" marR="91391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Affected</a:t>
                      </a:r>
                    </a:p>
                  </a:txBody>
                  <a:tcPr marL="91391" marR="91391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48</a:t>
                      </a:r>
                    </a:p>
                  </a:txBody>
                  <a:tcPr marL="91391" marR="91391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35</a:t>
                      </a:r>
                    </a:p>
                  </a:txBody>
                  <a:tcPr marL="91391" marR="91391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Affected Ratio</a:t>
                      </a:r>
                    </a:p>
                  </a:txBody>
                  <a:tcPr marL="91391" marR="91391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11.7</a:t>
                      </a:r>
                      <a:r>
                        <a:rPr kumimoji="0" lang="ja-JP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　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%</a:t>
                      </a:r>
                    </a:p>
                  </a:txBody>
                  <a:tcPr marL="91391" marR="91391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ja-JP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　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51.5</a:t>
                      </a:r>
                      <a:r>
                        <a:rPr kumimoji="0" lang="ja-JP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　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%</a:t>
                      </a:r>
                    </a:p>
                  </a:txBody>
                  <a:tcPr marL="91391" marR="91391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25625" name="テキスト ボックス 6"/>
          <p:cNvSpPr txBox="1">
            <a:spLocks noChangeArrowheads="1"/>
          </p:cNvSpPr>
          <p:nvPr/>
        </p:nvSpPr>
        <p:spPr bwMode="auto">
          <a:xfrm>
            <a:off x="0" y="3175"/>
            <a:ext cx="9144000" cy="461963"/>
          </a:xfrm>
          <a:prstGeom prst="rect">
            <a:avLst/>
          </a:prstGeom>
          <a:solidFill>
            <a:srgbClr val="F4F5F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Approaches</a:t>
            </a:r>
            <a:r>
              <a:rPr lang="ja-JP" altLang="en-US" sz="2400" b="1"/>
              <a:t>　 ③</a:t>
            </a:r>
            <a:r>
              <a:rPr lang="en-US" sz="2400" b="1"/>
              <a:t>Evacuation Conditions</a:t>
            </a:r>
          </a:p>
        </p:txBody>
      </p:sp>
      <p:sp>
        <p:nvSpPr>
          <p:cNvPr id="25626" name="テキスト ボックス 1"/>
          <p:cNvSpPr txBox="1">
            <a:spLocks noChangeArrowheads="1"/>
          </p:cNvSpPr>
          <p:nvPr/>
        </p:nvSpPr>
        <p:spPr bwMode="auto">
          <a:xfrm>
            <a:off x="395288" y="758825"/>
            <a:ext cx="4537075" cy="400050"/>
          </a:xfrm>
          <a:prstGeom prst="rect">
            <a:avLst/>
          </a:prstGeom>
          <a:solidFill>
            <a:srgbClr val="EDBAB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Affected Primary Evacuation Center</a:t>
            </a:r>
            <a:endParaRPr lang="ja-JP" altLang="en-US" sz="2000"/>
          </a:p>
        </p:txBody>
      </p:sp>
      <p:pic>
        <p:nvPicPr>
          <p:cNvPr id="25627" name="グラフ 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238" y="1268413"/>
            <a:ext cx="4829175" cy="415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28" name="円/楕円 13"/>
          <p:cNvSpPr>
            <a:spLocks noChangeArrowheads="1"/>
          </p:cNvSpPr>
          <p:nvPr/>
        </p:nvSpPr>
        <p:spPr bwMode="auto">
          <a:xfrm>
            <a:off x="7758113" y="2565400"/>
            <a:ext cx="1008062" cy="576263"/>
          </a:xfrm>
          <a:prstGeom prst="ellipse">
            <a:avLst/>
          </a:prstGeom>
          <a:noFill/>
          <a:ln w="28575" cmpd="sng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テキスト ボックス 1"/>
          <p:cNvSpPr txBox="1">
            <a:spLocks noChangeArrowheads="1"/>
          </p:cNvSpPr>
          <p:nvPr/>
        </p:nvSpPr>
        <p:spPr bwMode="auto">
          <a:xfrm>
            <a:off x="225425" y="549275"/>
            <a:ext cx="8137525" cy="1938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2400" b="1" u="sng">
                <a:solidFill>
                  <a:srgbClr val="0070C0"/>
                </a:solidFill>
              </a:rPr>
              <a:t>Why some municipalities had high human losses and the others less?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400" b="1" u="sng">
                <a:solidFill>
                  <a:srgbClr val="0070C0"/>
                </a:solidFill>
              </a:rPr>
              <a:t>Where those differences come from?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400" b="1" u="sng">
                <a:solidFill>
                  <a:srgbClr val="0070C0"/>
                </a:solidFill>
              </a:rPr>
              <a:t>Identify the Uniqueness of High Human Losses of Particular Municipalities</a:t>
            </a:r>
          </a:p>
        </p:txBody>
      </p:sp>
      <p:sp>
        <p:nvSpPr>
          <p:cNvPr id="26627" name="テキスト ボックス 1"/>
          <p:cNvSpPr txBox="1">
            <a:spLocks noChangeArrowheads="1"/>
          </p:cNvSpPr>
          <p:nvPr/>
        </p:nvSpPr>
        <p:spPr bwMode="auto">
          <a:xfrm>
            <a:off x="225425" y="2349500"/>
            <a:ext cx="79438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r>
              <a:rPr lang="en-US" sz="2400"/>
              <a:t>  Methods : Meta and Longitudinal Analysis </a:t>
            </a:r>
          </a:p>
          <a:p>
            <a:r>
              <a:rPr lang="en-US" sz="2400"/>
              <a:t> </a:t>
            </a:r>
            <a:r>
              <a:rPr lang="ja-JP" altLang="en-US" sz="2400"/>
              <a:t>　</a:t>
            </a:r>
            <a:r>
              <a:rPr lang="en-US" sz="2400"/>
              <a:t>- Development of the HVR.</a:t>
            </a:r>
          </a:p>
          <a:p>
            <a:r>
              <a:rPr lang="ja-JP" altLang="en-US" sz="2400"/>
              <a:t> 　</a:t>
            </a:r>
            <a:r>
              <a:rPr lang="en-US" sz="2400"/>
              <a:t>- Surveys of literatures, statistical data sets, and maps.</a:t>
            </a:r>
          </a:p>
        </p:txBody>
      </p:sp>
      <p:sp>
        <p:nvSpPr>
          <p:cNvPr id="26628" name="テキスト ボックス 17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F4F5F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b="1"/>
              <a:t>               </a:t>
            </a:r>
            <a:r>
              <a:rPr lang="en-US" sz="2400" b="1"/>
              <a:t>Conclusion (Try to answer the first 3 inquiries)</a:t>
            </a:r>
            <a:r>
              <a:rPr lang="ja-JP" altLang="en-US" sz="2400" b="1"/>
              <a:t>　</a:t>
            </a:r>
          </a:p>
        </p:txBody>
      </p:sp>
      <p:sp>
        <p:nvSpPr>
          <p:cNvPr id="26629" name="テキスト ボックス 1"/>
          <p:cNvSpPr txBox="1">
            <a:spLocks noChangeArrowheads="1"/>
          </p:cNvSpPr>
          <p:nvPr/>
        </p:nvSpPr>
        <p:spPr bwMode="auto">
          <a:xfrm>
            <a:off x="268288" y="3979863"/>
            <a:ext cx="8767762" cy="2652712"/>
          </a:xfrm>
          <a:prstGeom prst="rect">
            <a:avLst/>
          </a:prstGeom>
          <a:solidFill>
            <a:srgbClr val="E7E5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n"/>
            </a:pPr>
            <a:r>
              <a:rPr lang="ja-JP" altLang="en-US" sz="2400"/>
              <a:t>Finding</a:t>
            </a:r>
            <a:r>
              <a:rPr lang="en-US" sz="2400"/>
              <a:t>s: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/>
              <a:t>Yamada town : Aging society with low social participation</a:t>
            </a:r>
          </a:p>
          <a:p>
            <a:pPr marL="342900" indent="-342900"/>
            <a:r>
              <a:rPr lang="en-US" sz="2400"/>
              <a:t>     especially since 1980s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/>
              <a:t>Rikuzentakata city : Increasing pop. in high risk areas,   </a:t>
            </a:r>
          </a:p>
          <a:p>
            <a:pPr marL="342900" indent="-342900"/>
            <a:r>
              <a:rPr lang="en-US" sz="2400"/>
              <a:t>     especially  after the last tsunami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/>
              <a:t>Combination with critical cause analysis should be   </a:t>
            </a:r>
          </a:p>
          <a:p>
            <a:pPr marL="342900" indent="-342900"/>
            <a:r>
              <a:rPr lang="en-US" sz="2400"/>
              <a:t>     implemented to investigate more detail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テキスト ボックス 1"/>
          <p:cNvSpPr txBox="1">
            <a:spLocks noChangeArrowheads="1"/>
          </p:cNvSpPr>
          <p:nvPr/>
        </p:nvSpPr>
        <p:spPr bwMode="auto">
          <a:xfrm>
            <a:off x="179388" y="369888"/>
            <a:ext cx="8856662" cy="646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pPr>
              <a:buFontTx/>
              <a:buAutoNum type="arabicPeriod"/>
            </a:pPr>
            <a:r>
              <a:rPr lang="en-US" sz="2400" b="1" u="sng"/>
              <a:t>Counter-measures for Aging Society</a:t>
            </a:r>
          </a:p>
          <a:p>
            <a:r>
              <a:rPr lang="en-US"/>
              <a:t>      </a:t>
            </a:r>
            <a:r>
              <a:rPr lang="en-US" sz="2000"/>
              <a:t>should be considered  the impact of elderly population.</a:t>
            </a:r>
          </a:p>
          <a:p>
            <a:r>
              <a:rPr lang="en-US" sz="2000"/>
              <a:t>                 elderly people is difficult to evacuate.</a:t>
            </a:r>
          </a:p>
          <a:p>
            <a:r>
              <a:rPr lang="en-US" sz="2000"/>
              <a:t>                 so many people tried to help elderly people and affected.</a:t>
            </a:r>
            <a:endParaRPr lang="en-US"/>
          </a:p>
          <a:p>
            <a:r>
              <a:rPr lang="en-US" sz="2400" b="1"/>
              <a:t>2. </a:t>
            </a:r>
            <a:r>
              <a:rPr lang="en-US" sz="2400" b="1" u="sng"/>
              <a:t>Land Use Regulation</a:t>
            </a:r>
          </a:p>
          <a:p>
            <a:r>
              <a:rPr lang="en-US"/>
              <a:t>     </a:t>
            </a:r>
            <a:r>
              <a:rPr lang="en-US" sz="2000"/>
              <a:t>should be recognized  past tsunami experience.</a:t>
            </a:r>
          </a:p>
          <a:p>
            <a:r>
              <a:rPr lang="en-US" sz="2000"/>
              <a:t>                 land use is one of the most effective way for disaster management   </a:t>
            </a:r>
          </a:p>
          <a:p>
            <a:r>
              <a:rPr lang="en-US" sz="2000"/>
              <a:t>                 Not based on last tsunami but consider every historical tsunami</a:t>
            </a:r>
            <a:endParaRPr lang="en-US"/>
          </a:p>
          <a:p>
            <a:r>
              <a:rPr lang="en-US" sz="2400" b="1"/>
              <a:t>3. </a:t>
            </a:r>
            <a:r>
              <a:rPr lang="en-US" sz="2400" b="1" u="sng"/>
              <a:t>Education  and Training </a:t>
            </a:r>
          </a:p>
          <a:p>
            <a:r>
              <a:rPr lang="en-US" sz="2000"/>
              <a:t>     should be noticed the importance of education and training</a:t>
            </a:r>
          </a:p>
          <a:p>
            <a:r>
              <a:rPr lang="en-US" sz="2000"/>
              <a:t>                 School played a key role in GEJET</a:t>
            </a:r>
          </a:p>
          <a:p>
            <a:r>
              <a:rPr lang="en-US" sz="2000"/>
              <a:t>                 Difficult to pass down the experience over generations. </a:t>
            </a:r>
          </a:p>
          <a:p>
            <a:r>
              <a:rPr lang="en-US" sz="2000"/>
              <a:t>                 Tend to rely on the infrastructure as time passes.</a:t>
            </a:r>
          </a:p>
          <a:p>
            <a:endParaRPr lang="en-US"/>
          </a:p>
          <a:p>
            <a:r>
              <a:rPr lang="en-US" sz="2400" b="1"/>
              <a:t>4. </a:t>
            </a:r>
            <a:r>
              <a:rPr lang="en-US" sz="2400" b="1" u="sng"/>
              <a:t>Evacuation Planning </a:t>
            </a:r>
          </a:p>
          <a:p>
            <a:r>
              <a:rPr lang="en-US"/>
              <a:t>     </a:t>
            </a:r>
            <a:r>
              <a:rPr lang="en-US" sz="2000"/>
              <a:t>should be remarked the location of evacuation center</a:t>
            </a:r>
            <a:r>
              <a:rPr lang="ja-JP" altLang="en-US" sz="2000"/>
              <a:t>s</a:t>
            </a:r>
            <a:r>
              <a:rPr lang="en-US" sz="2000"/>
              <a:t> and related </a:t>
            </a:r>
          </a:p>
          <a:p>
            <a:r>
              <a:rPr lang="ja-JP" altLang="en-US" sz="2000"/>
              <a:t>                 </a:t>
            </a:r>
            <a:r>
              <a:rPr lang="en-US" sz="2000"/>
              <a:t>planning</a:t>
            </a:r>
          </a:p>
          <a:p>
            <a:endParaRPr lang="en-US"/>
          </a:p>
          <a:p>
            <a:r>
              <a:rPr lang="en-US" sz="2000"/>
              <a:t>These should be considered based on </a:t>
            </a:r>
            <a:r>
              <a:rPr lang="en-US" sz="2800" b="1">
                <a:solidFill>
                  <a:schemeClr val="tx2"/>
                </a:solidFill>
              </a:rPr>
              <a:t>“Worst Case Scenario”</a:t>
            </a:r>
          </a:p>
        </p:txBody>
      </p:sp>
      <p:sp>
        <p:nvSpPr>
          <p:cNvPr id="27651" name="テキスト ボックス 17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F4F5F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b="1"/>
              <a:t>　　　　</a:t>
            </a:r>
            <a:r>
              <a:rPr lang="ja-JP" altLang="en-US" sz="2400" b="1"/>
              <a:t>　</a:t>
            </a:r>
            <a:r>
              <a:rPr lang="en-US" sz="2400" b="1"/>
              <a:t>Suggestion for Decision Making  from this study</a:t>
            </a:r>
            <a:endParaRPr lang="ja-JP" altLang="en-US" sz="2400" b="1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C:\Users\Tadashi NAKASU\Desktop\IMG_2157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5100" y="-211138"/>
            <a:ext cx="9736138" cy="7297738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8675" name="正方形/長方形 1"/>
          <p:cNvSpPr>
            <a:spLocks noChangeArrowheads="1"/>
          </p:cNvSpPr>
          <p:nvPr/>
        </p:nvSpPr>
        <p:spPr bwMode="auto">
          <a:xfrm>
            <a:off x="987425" y="620713"/>
            <a:ext cx="74168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ja-JP" altLang="en-US" sz="6600" b="1">
                <a:solidFill>
                  <a:srgbClr val="FFFF19"/>
                </a:solidFill>
              </a:rPr>
              <a:t>Ｍａｎｙ　Ｔｈａｎｋｓ</a:t>
            </a:r>
            <a:endParaRPr lang="en-US" sz="6600" b="1">
              <a:solidFill>
                <a:srgbClr val="FFFF19"/>
              </a:solidFill>
            </a:endParaRPr>
          </a:p>
        </p:txBody>
      </p:sp>
      <p:sp>
        <p:nvSpPr>
          <p:cNvPr id="28676" name="正方形/長方形 3"/>
          <p:cNvSpPr>
            <a:spLocks noChangeArrowheads="1"/>
          </p:cNvSpPr>
          <p:nvPr/>
        </p:nvSpPr>
        <p:spPr bwMode="auto">
          <a:xfrm>
            <a:off x="7956550" y="6586538"/>
            <a:ext cx="1530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>
                <a:solidFill>
                  <a:srgbClr val="FFFF00"/>
                </a:solidFill>
              </a:rPr>
              <a:t>　　</a:t>
            </a:r>
            <a:r>
              <a:rPr lang="en-US">
                <a:solidFill>
                  <a:srgbClr val="FFFF00"/>
                </a:solidFill>
              </a:rPr>
              <a:t>2011.</a:t>
            </a:r>
            <a:r>
              <a:rPr lang="ja-JP" altLang="en-US">
                <a:solidFill>
                  <a:srgbClr val="FFFF00"/>
                </a:solidFill>
              </a:rPr>
              <a:t>７</a:t>
            </a:r>
            <a:r>
              <a:rPr lang="en-US">
                <a:solidFill>
                  <a:srgbClr val="FFFF00"/>
                </a:solidFill>
              </a:rPr>
              <a:t>.21</a:t>
            </a:r>
            <a:endParaRPr lang="ja-JP" altLang="en-US">
              <a:solidFill>
                <a:srgbClr val="FFFF00"/>
              </a:solidFill>
            </a:endParaRPr>
          </a:p>
        </p:txBody>
      </p:sp>
      <p:sp>
        <p:nvSpPr>
          <p:cNvPr id="28677" name="Rectangle 7"/>
          <p:cNvSpPr>
            <a:spLocks noChangeArrowheads="1"/>
          </p:cNvSpPr>
          <p:nvPr/>
        </p:nvSpPr>
        <p:spPr bwMode="auto">
          <a:xfrm>
            <a:off x="323850" y="4913313"/>
            <a:ext cx="91440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255588" algn="ctr" eaLnBrk="0" hangingPunct="0">
              <a:spcBef>
                <a:spcPts val="400"/>
              </a:spcBef>
              <a:buClr>
                <a:schemeClr val="accent1"/>
              </a:buClr>
              <a:buSzPct val="65000"/>
              <a:buFont typeface="Wingdings 3" pitchFamily="18" charset="2"/>
              <a:buNone/>
            </a:pPr>
            <a:r>
              <a:rPr lang="en-US" sz="2800" b="1">
                <a:solidFill>
                  <a:srgbClr val="FFFF00"/>
                </a:solidFill>
              </a:rPr>
              <a:t>ICHARM</a:t>
            </a:r>
            <a:r>
              <a:rPr lang="ja-JP" altLang="en-US" sz="2800" b="1">
                <a:solidFill>
                  <a:srgbClr val="FFFF00"/>
                </a:solidFill>
              </a:rPr>
              <a:t>　</a:t>
            </a:r>
            <a:r>
              <a:rPr lang="en-US" sz="2800" b="1">
                <a:solidFill>
                  <a:srgbClr val="FFFF00"/>
                </a:solidFill>
              </a:rPr>
              <a:t>International Centre for Water Hazard Risk Management under the auspices of UNESCO</a:t>
            </a:r>
            <a:endParaRPr lang="ja-JP" altLang="en-US" sz="2800" b="1">
              <a:solidFill>
                <a:srgbClr val="FFFF00"/>
              </a:solidFill>
            </a:endParaRPr>
          </a:p>
          <a:p>
            <a:pPr marL="365125" indent="-255588" algn="ctr" eaLnBrk="0" hangingPunct="0">
              <a:spcBef>
                <a:spcPts val="1000"/>
              </a:spcBef>
              <a:buClr>
                <a:schemeClr val="accent1"/>
              </a:buClr>
              <a:buSzPct val="65000"/>
              <a:buFont typeface="Wingdings 3" pitchFamily="18" charset="2"/>
              <a:buNone/>
            </a:pPr>
            <a:r>
              <a:rPr lang="en-US" sz="2800" b="1">
                <a:solidFill>
                  <a:srgbClr val="FFFF00"/>
                </a:solidFill>
              </a:rPr>
              <a:t>CTI</a:t>
            </a:r>
            <a:r>
              <a:rPr lang="ja-JP" altLang="en-US" sz="2800" b="1">
                <a:solidFill>
                  <a:srgbClr val="FFFF00"/>
                </a:solidFill>
              </a:rPr>
              <a:t>　</a:t>
            </a:r>
            <a:r>
              <a:rPr lang="en-US" sz="2800" b="1">
                <a:solidFill>
                  <a:srgbClr val="FFFF00"/>
                </a:solidFill>
              </a:rPr>
              <a:t>Engineering Co., Ltd. Japan</a:t>
            </a:r>
            <a:endParaRPr lang="ja-JP" altLang="en-US" sz="2800" b="1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テキスト ボックス 1"/>
          <p:cNvSpPr txBox="1">
            <a:spLocks noChangeArrowheads="1"/>
          </p:cNvSpPr>
          <p:nvPr/>
        </p:nvSpPr>
        <p:spPr bwMode="auto">
          <a:xfrm>
            <a:off x="503238" y="1844675"/>
            <a:ext cx="8137525" cy="3108325"/>
          </a:xfrm>
          <a:prstGeom prst="rect">
            <a:avLst/>
          </a:prstGeom>
          <a:solidFill>
            <a:srgbClr val="D6FAFE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2800" b="1" u="sng">
                <a:solidFill>
                  <a:srgbClr val="3B3B4B"/>
                </a:solidFill>
              </a:rPr>
              <a:t>Why some municipalities had high human losses and the others less?</a:t>
            </a:r>
          </a:p>
          <a:p>
            <a:pPr marL="457200" indent="-457200">
              <a:buFont typeface="Wingdings" pitchFamily="2" charset="2"/>
              <a:buChar char="ü"/>
            </a:pPr>
            <a:endParaRPr lang="en-US" sz="2800" b="1" u="sng">
              <a:solidFill>
                <a:srgbClr val="3B3B4B"/>
              </a:solidFill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b="1" u="sng">
                <a:solidFill>
                  <a:srgbClr val="3B3B4B"/>
                </a:solidFill>
              </a:rPr>
              <a:t>Where those differences come from?</a:t>
            </a:r>
          </a:p>
          <a:p>
            <a:pPr marL="457200" indent="-457200">
              <a:buFont typeface="Wingdings" pitchFamily="2" charset="2"/>
              <a:buChar char="ü"/>
            </a:pPr>
            <a:endParaRPr lang="en-US" sz="2800" b="1" u="sng">
              <a:solidFill>
                <a:srgbClr val="3B3B4B"/>
              </a:solidFill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b="1" u="sng">
                <a:solidFill>
                  <a:srgbClr val="3B3B4B"/>
                </a:solidFill>
              </a:rPr>
              <a:t>Identify the Uniqueness of High Human Losses of Particular Municipalities</a:t>
            </a:r>
          </a:p>
        </p:txBody>
      </p:sp>
      <p:sp>
        <p:nvSpPr>
          <p:cNvPr id="5123" name="テキスト ボックス 3"/>
          <p:cNvSpPr txBox="1">
            <a:spLocks noChangeArrowheads="1"/>
          </p:cNvSpPr>
          <p:nvPr/>
        </p:nvSpPr>
        <p:spPr bwMode="auto">
          <a:xfrm>
            <a:off x="0" y="3175"/>
            <a:ext cx="9144000" cy="1384300"/>
          </a:xfrm>
          <a:prstGeom prst="rect">
            <a:avLst/>
          </a:prstGeom>
          <a:solidFill>
            <a:srgbClr val="E6E6E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Purpose </a:t>
            </a:r>
          </a:p>
          <a:p>
            <a:r>
              <a:rPr lang="en-US" sz="2800" b="1"/>
              <a:t>Utilizing Meta  and longitudinal Analyses, we try to examine: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正方形/長方形 1"/>
          <p:cNvSpPr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solidFill>
            <a:srgbClr val="E6E6E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Over view of GEJET</a:t>
            </a:r>
            <a:r>
              <a:rPr lang="ja-JP" altLang="en-US" sz="2800" b="1"/>
              <a:t>　</a:t>
            </a:r>
            <a:r>
              <a:rPr lang="en-US" sz="2800" b="1"/>
              <a:t>in 2011</a:t>
            </a: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263" y="523875"/>
            <a:ext cx="2808287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テキスト ボックス 1"/>
          <p:cNvSpPr txBox="1">
            <a:spLocks noChangeArrowheads="1"/>
          </p:cNvSpPr>
          <p:nvPr/>
        </p:nvSpPr>
        <p:spPr bwMode="auto">
          <a:xfrm>
            <a:off x="3325813" y="1052513"/>
            <a:ext cx="5818187" cy="5632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M 9.0</a:t>
            </a:r>
          </a:p>
          <a:p>
            <a:r>
              <a:rPr lang="en-US" sz="2000"/>
              <a:t>Death Toll </a:t>
            </a:r>
            <a:r>
              <a:rPr lang="en-US" sz="2000" b="1"/>
              <a:t>15,690</a:t>
            </a:r>
            <a:r>
              <a:rPr lang="en-US" sz="2000"/>
              <a:t> </a:t>
            </a:r>
            <a:r>
              <a:rPr lang="ja-JP" altLang="en-US" sz="2000"/>
              <a:t>          </a:t>
            </a:r>
            <a:r>
              <a:rPr lang="en-US" sz="2000"/>
              <a:t>Missing</a:t>
            </a:r>
            <a:r>
              <a:rPr lang="ja-JP" altLang="en-US" sz="2000"/>
              <a:t>　</a:t>
            </a:r>
            <a:r>
              <a:rPr lang="en-US" sz="2000" b="1"/>
              <a:t>4,735</a:t>
            </a:r>
            <a:r>
              <a:rPr lang="ja-JP" altLang="en-US" sz="2000"/>
              <a:t>　</a:t>
            </a:r>
            <a:endParaRPr lang="en-US" sz="2000"/>
          </a:p>
          <a:p>
            <a:r>
              <a:rPr lang="en-US" sz="2000"/>
              <a:t>Completely Destroyed House</a:t>
            </a:r>
            <a:r>
              <a:rPr lang="ja-JP" altLang="en-US" sz="2000"/>
              <a:t>　</a:t>
            </a:r>
            <a:r>
              <a:rPr lang="en-US" sz="2000" b="1"/>
              <a:t>112,901</a:t>
            </a:r>
            <a:r>
              <a:rPr lang="en-US" sz="2000"/>
              <a:t> </a:t>
            </a:r>
          </a:p>
          <a:p>
            <a:r>
              <a:rPr lang="en-US" sz="2000"/>
              <a:t> A Partly Destroyed House       </a:t>
            </a:r>
            <a:r>
              <a:rPr lang="en-US" sz="2000" b="1"/>
              <a:t>144,598          </a:t>
            </a:r>
          </a:p>
          <a:p>
            <a:r>
              <a:rPr lang="en-US" sz="2000" b="1"/>
              <a:t>                                                       </a:t>
            </a:r>
            <a:r>
              <a:rPr lang="en-US" sz="2000"/>
              <a:t>(2011.10.12)</a:t>
            </a:r>
          </a:p>
          <a:p>
            <a:endParaRPr lang="en-US" sz="2000"/>
          </a:p>
          <a:p>
            <a:endParaRPr lang="en-US" sz="2000"/>
          </a:p>
          <a:p>
            <a:r>
              <a:rPr lang="en-US" sz="2000" b="1">
                <a:solidFill>
                  <a:srgbClr val="0070C0"/>
                </a:solidFill>
              </a:rPr>
              <a:t>Non Tsunami Affected Area      94           (0.5%)</a:t>
            </a:r>
          </a:p>
          <a:p>
            <a:r>
              <a:rPr lang="en-US" sz="2000" b="1">
                <a:solidFill>
                  <a:srgbClr val="0070C0"/>
                </a:solidFill>
              </a:rPr>
              <a:t>Tsunami Affected Area      20,329          (99.5%)</a:t>
            </a:r>
          </a:p>
          <a:p>
            <a:endParaRPr lang="en-US" sz="2000">
              <a:solidFill>
                <a:srgbClr val="0070C0"/>
              </a:solidFill>
            </a:endParaRPr>
          </a:p>
          <a:p>
            <a:r>
              <a:rPr lang="en-US" sz="2000"/>
              <a:t>Epicentral Area (Wave Source Area) :</a:t>
            </a:r>
          </a:p>
          <a:p>
            <a:r>
              <a:rPr lang="en-US" sz="2000"/>
              <a:t>  Extending </a:t>
            </a:r>
            <a:r>
              <a:rPr lang="en-US" sz="2000" b="1"/>
              <a:t>200 km </a:t>
            </a:r>
            <a:r>
              <a:rPr lang="en-US" sz="2000"/>
              <a:t>east to west by </a:t>
            </a:r>
            <a:r>
              <a:rPr lang="en-US" sz="2000" b="1"/>
              <a:t>500 km </a:t>
            </a:r>
            <a:r>
              <a:rPr lang="en-US" sz="2000"/>
              <a:t>north to south &lt; From off the coast of Hachinohe to off the coast of Kashima &gt;</a:t>
            </a:r>
          </a:p>
          <a:p>
            <a:endParaRPr lang="en-US" sz="2000"/>
          </a:p>
          <a:p>
            <a:r>
              <a:rPr lang="en-US" sz="2000" b="1"/>
              <a:t>Tsunami Arrival :</a:t>
            </a:r>
          </a:p>
          <a:p>
            <a:r>
              <a:rPr lang="en-US" sz="2000"/>
              <a:t> Approx. </a:t>
            </a:r>
            <a:r>
              <a:rPr lang="en-US" sz="2000" b="1"/>
              <a:t>30min. to 2.5hr  </a:t>
            </a:r>
            <a:r>
              <a:rPr lang="en-US" sz="2000"/>
              <a:t>(From north &lt;South Sanriku&gt; to south &lt;South Boso Peninsula&gt;)</a:t>
            </a:r>
          </a:p>
        </p:txBody>
      </p:sp>
      <p:sp>
        <p:nvSpPr>
          <p:cNvPr id="6149" name="テキスト ボックス 1"/>
          <p:cNvSpPr txBox="1">
            <a:spLocks noChangeArrowheads="1"/>
          </p:cNvSpPr>
          <p:nvPr/>
        </p:nvSpPr>
        <p:spPr bwMode="auto">
          <a:xfrm>
            <a:off x="46038" y="2938463"/>
            <a:ext cx="3168650" cy="3956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800"/>
              </a:lnSpc>
            </a:pPr>
            <a:r>
              <a:rPr lang="en-US" sz="2000"/>
              <a:t>Tsunami Height : </a:t>
            </a:r>
          </a:p>
          <a:p>
            <a:endParaRPr lang="en-US" sz="2000"/>
          </a:p>
          <a:p>
            <a:endParaRPr lang="en-US"/>
          </a:p>
          <a:p>
            <a:r>
              <a:rPr lang="en-US"/>
              <a:t>North of Iwate Prefecture to</a:t>
            </a:r>
          </a:p>
          <a:p>
            <a:r>
              <a:rPr lang="en-US"/>
              <a:t> Ozika Peninsula </a:t>
            </a:r>
            <a:r>
              <a:rPr lang="en-US" b="1"/>
              <a:t>(220km)</a:t>
            </a:r>
            <a:r>
              <a:rPr lang="en-US"/>
              <a:t> :   </a:t>
            </a:r>
          </a:p>
          <a:p>
            <a:r>
              <a:rPr lang="en-US"/>
              <a:t>  </a:t>
            </a:r>
            <a:r>
              <a:rPr lang="ja-JP" altLang="en-US"/>
              <a:t>　</a:t>
            </a:r>
            <a:r>
              <a:rPr lang="en-US">
                <a:solidFill>
                  <a:srgbClr val="00B0F0"/>
                </a:solidFill>
              </a:rPr>
              <a:t>Ria Coastline  </a:t>
            </a:r>
            <a:r>
              <a:rPr lang="en-US" b="1">
                <a:solidFill>
                  <a:srgbClr val="008BBC"/>
                </a:solidFill>
              </a:rPr>
              <a:t>20-30 m</a:t>
            </a:r>
          </a:p>
          <a:p>
            <a:r>
              <a:rPr lang="en-US" b="1">
                <a:solidFill>
                  <a:srgbClr val="00B0F0"/>
                </a:solidFill>
              </a:rPr>
              <a:t>  </a:t>
            </a:r>
            <a:r>
              <a:rPr lang="ja-JP" altLang="en-US" b="1">
                <a:solidFill>
                  <a:srgbClr val="00B0F0"/>
                </a:solidFill>
              </a:rPr>
              <a:t>　                      </a:t>
            </a:r>
            <a:r>
              <a:rPr lang="en-US" b="1">
                <a:solidFill>
                  <a:srgbClr val="008BBC"/>
                </a:solidFill>
              </a:rPr>
              <a:t>Max.40m</a:t>
            </a:r>
            <a:endParaRPr lang="en-US">
              <a:solidFill>
                <a:srgbClr val="008BBC"/>
              </a:solidFill>
            </a:endParaRPr>
          </a:p>
          <a:p>
            <a:r>
              <a:rPr lang="en-US"/>
              <a:t>South of Ozika Peninsula to</a:t>
            </a:r>
          </a:p>
          <a:p>
            <a:r>
              <a:rPr lang="en-US"/>
              <a:t> Iwaki </a:t>
            </a:r>
            <a:r>
              <a:rPr lang="en-US" b="1"/>
              <a:t>(150 km) </a:t>
            </a:r>
            <a:r>
              <a:rPr lang="en-US"/>
              <a:t>: </a:t>
            </a:r>
          </a:p>
          <a:p>
            <a:r>
              <a:rPr lang="en-US">
                <a:solidFill>
                  <a:srgbClr val="00B0F0"/>
                </a:solidFill>
              </a:rPr>
              <a:t>Straight Coastline </a:t>
            </a:r>
            <a:r>
              <a:rPr lang="en-US" b="1">
                <a:solidFill>
                  <a:srgbClr val="008BBC"/>
                </a:solidFill>
              </a:rPr>
              <a:t>10-20 m</a:t>
            </a:r>
            <a:r>
              <a:rPr lang="en-US">
                <a:solidFill>
                  <a:srgbClr val="008BBC"/>
                </a:solidFill>
              </a:rPr>
              <a:t>  </a:t>
            </a:r>
          </a:p>
          <a:p>
            <a:endParaRPr lang="en-US"/>
          </a:p>
          <a:p>
            <a:r>
              <a:rPr lang="en-US"/>
              <a:t>Ibaraki Pref. and Chiba Pref.</a:t>
            </a:r>
          </a:p>
          <a:p>
            <a:r>
              <a:rPr lang="en-US"/>
              <a:t>                  </a:t>
            </a:r>
            <a:r>
              <a:rPr lang="ja-JP" altLang="en-US"/>
              <a:t>　　　　　</a:t>
            </a:r>
            <a:r>
              <a:rPr lang="ja-JP" altLang="en-US">
                <a:solidFill>
                  <a:srgbClr val="008BBC"/>
                </a:solidFill>
              </a:rPr>
              <a:t> </a:t>
            </a:r>
            <a:r>
              <a:rPr lang="en-US" b="1">
                <a:solidFill>
                  <a:srgbClr val="008BBC"/>
                </a:solidFill>
              </a:rPr>
              <a:t>5-10 m</a:t>
            </a:r>
          </a:p>
          <a:p>
            <a:r>
              <a:rPr lang="en-US"/>
              <a:t>Aomori                         </a:t>
            </a:r>
            <a:r>
              <a:rPr lang="en-US" b="1"/>
              <a:t> </a:t>
            </a:r>
            <a:r>
              <a:rPr lang="en-US" b="1">
                <a:solidFill>
                  <a:srgbClr val="008BBC"/>
                </a:solidFill>
              </a:rPr>
              <a:t>5m</a:t>
            </a:r>
          </a:p>
        </p:txBody>
      </p:sp>
      <p:sp>
        <p:nvSpPr>
          <p:cNvPr id="6150" name="テキスト ボックス 2"/>
          <p:cNvSpPr txBox="1">
            <a:spLocks noChangeArrowheads="1"/>
          </p:cNvSpPr>
          <p:nvPr/>
        </p:nvSpPr>
        <p:spPr bwMode="auto">
          <a:xfrm>
            <a:off x="0" y="523875"/>
            <a:ext cx="3311525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u="sng"/>
          </a:p>
          <a:p>
            <a:endParaRPr lang="en-US" u="sng"/>
          </a:p>
        </p:txBody>
      </p:sp>
      <p:sp>
        <p:nvSpPr>
          <p:cNvPr id="6151" name="テキスト ボックス 4"/>
          <p:cNvSpPr txBox="1">
            <a:spLocks noChangeArrowheads="1"/>
          </p:cNvSpPr>
          <p:nvPr/>
        </p:nvSpPr>
        <p:spPr bwMode="auto">
          <a:xfrm>
            <a:off x="157163" y="2911475"/>
            <a:ext cx="3168650" cy="6778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r>
              <a:rPr lang="en-US" sz="2000" b="1"/>
              <a:t>Tsunami Height</a:t>
            </a:r>
            <a:endParaRPr lang="ja-JP" altLang="en-US" sz="2000" b="1"/>
          </a:p>
        </p:txBody>
      </p:sp>
      <p:sp>
        <p:nvSpPr>
          <p:cNvPr id="6152" name="テキスト ボックス 5"/>
          <p:cNvSpPr txBox="1">
            <a:spLocks noChangeArrowheads="1"/>
          </p:cNvSpPr>
          <p:nvPr/>
        </p:nvSpPr>
        <p:spPr bwMode="auto">
          <a:xfrm>
            <a:off x="298450" y="1157288"/>
            <a:ext cx="2663825" cy="1754187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ja-JP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163" y="1268413"/>
            <a:ext cx="338137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1" name="正方形/長方形 1"/>
          <p:cNvSpPr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solidFill>
            <a:srgbClr val="E6E6E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Over view of GEJET</a:t>
            </a:r>
            <a:r>
              <a:rPr lang="ja-JP" altLang="en-US" sz="2800" b="1"/>
              <a:t>　</a:t>
            </a:r>
            <a:r>
              <a:rPr lang="en-US" sz="2800" b="1"/>
              <a:t>in 2011</a:t>
            </a:r>
          </a:p>
        </p:txBody>
      </p:sp>
      <p:sp>
        <p:nvSpPr>
          <p:cNvPr id="7172" name="テキスト ボックス 1"/>
          <p:cNvSpPr txBox="1">
            <a:spLocks noChangeArrowheads="1"/>
          </p:cNvSpPr>
          <p:nvPr/>
        </p:nvSpPr>
        <p:spPr bwMode="auto">
          <a:xfrm>
            <a:off x="6662738" y="6510338"/>
            <a:ext cx="22034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Source :   FDMA</a:t>
            </a:r>
            <a:r>
              <a:rPr lang="ja-JP" altLang="en-US" sz="1000"/>
              <a:t>（</a:t>
            </a:r>
            <a:r>
              <a:rPr lang="en-US" sz="1000"/>
              <a:t>9Sep.2011</a:t>
            </a:r>
            <a:r>
              <a:rPr lang="ja-JP" altLang="en-US" sz="1000"/>
              <a:t>）</a:t>
            </a:r>
          </a:p>
        </p:txBody>
      </p:sp>
      <p:pic>
        <p:nvPicPr>
          <p:cNvPr id="7173" name="図 60" descr="死者不明者の割合（消防庁7月21日発表）市町村名なし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1268413"/>
            <a:ext cx="3427412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5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24750" y="4535488"/>
            <a:ext cx="1295400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テキスト ボックス 8"/>
          <p:cNvSpPr txBox="1">
            <a:spLocks noChangeArrowheads="1"/>
          </p:cNvSpPr>
          <p:nvPr/>
        </p:nvSpPr>
        <p:spPr bwMode="auto">
          <a:xfrm>
            <a:off x="365125" y="511175"/>
            <a:ext cx="1871663" cy="3698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Death Number</a:t>
            </a:r>
            <a:endParaRPr lang="ja-JP" altLang="en-US"/>
          </a:p>
        </p:txBody>
      </p:sp>
      <p:sp>
        <p:nvSpPr>
          <p:cNvPr id="7176" name="テキスト ボックス 9"/>
          <p:cNvSpPr txBox="1">
            <a:spLocks noChangeArrowheads="1"/>
          </p:cNvSpPr>
          <p:nvPr/>
        </p:nvSpPr>
        <p:spPr bwMode="auto">
          <a:xfrm>
            <a:off x="4794250" y="901700"/>
            <a:ext cx="4356100" cy="646113"/>
          </a:xfrm>
          <a:prstGeom prst="rect">
            <a:avLst/>
          </a:prstGeom>
          <a:noFill/>
          <a:ln w="9525" cmpd="sng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&lt;(Death Number / Population)  in each Municipalities Inundated Areas&gt;</a:t>
            </a:r>
            <a:endParaRPr lang="ja-JP" altLang="en-US"/>
          </a:p>
        </p:txBody>
      </p:sp>
      <p:pic>
        <p:nvPicPr>
          <p:cNvPr id="7177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05150" y="4583113"/>
            <a:ext cx="1376363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テキスト ボックス 1"/>
          <p:cNvSpPr txBox="1">
            <a:spLocks noChangeArrowheads="1"/>
          </p:cNvSpPr>
          <p:nvPr/>
        </p:nvSpPr>
        <p:spPr bwMode="auto">
          <a:xfrm>
            <a:off x="7667625" y="4545013"/>
            <a:ext cx="908050" cy="2460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Death Ratio</a:t>
            </a:r>
            <a:endParaRPr lang="ja-JP" altLang="en-US" sz="1000"/>
          </a:p>
        </p:txBody>
      </p:sp>
      <p:sp>
        <p:nvSpPr>
          <p:cNvPr id="7179" name="テキスト ボックス 8"/>
          <p:cNvSpPr txBox="1">
            <a:spLocks noChangeArrowheads="1"/>
          </p:cNvSpPr>
          <p:nvPr/>
        </p:nvSpPr>
        <p:spPr bwMode="auto">
          <a:xfrm>
            <a:off x="4791075" y="531813"/>
            <a:ext cx="2517775" cy="36988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Human Loss Ratio (IA)</a:t>
            </a:r>
            <a:endParaRPr lang="ja-JP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図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7988"/>
            <a:ext cx="3203575" cy="3822700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</p:spPr>
      </p:pic>
      <p:graphicFrame>
        <p:nvGraphicFramePr>
          <p:cNvPr id="9219" name="Group 3"/>
          <p:cNvGraphicFramePr>
            <a:graphicFrameLocks noGrp="1"/>
          </p:cNvGraphicFramePr>
          <p:nvPr/>
        </p:nvGraphicFramePr>
        <p:xfrm>
          <a:off x="3462338" y="896938"/>
          <a:ext cx="5651500" cy="5902333"/>
        </p:xfrm>
        <a:graphic>
          <a:graphicData uri="http://schemas.openxmlformats.org/drawingml/2006/table">
            <a:tbl>
              <a:tblPr/>
              <a:tblGrid>
                <a:gridCol w="1757362"/>
                <a:gridCol w="936625"/>
                <a:gridCol w="1028700"/>
                <a:gridCol w="1071563"/>
                <a:gridCol w="857250"/>
              </a:tblGrid>
              <a:tr h="8778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ja-JP" altLang="en-US" sz="2000" b="1" i="0" u="none" strike="noStrike" cap="none" normalizeH="0" baseline="0" smtClean="0">
                        <a:ln>
                          <a:noFill/>
                        </a:ln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524" marR="9524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6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Dead-</a:t>
                      </a:r>
                      <a:b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</a:b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Missing</a:t>
                      </a:r>
                    </a:p>
                  </a:txBody>
                  <a:tcPr marL="9524" marR="9524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6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HLRatio (IA)</a:t>
                      </a:r>
                    </a:p>
                  </a:txBody>
                  <a:tcPr marL="9524" marR="9524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1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HLratio</a:t>
                      </a:r>
                    </a:p>
                  </a:txBody>
                  <a:tcPr marL="9524" marR="9524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6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IA</a:t>
                      </a:r>
                      <a:b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</a:b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(km</a:t>
                      </a:r>
                      <a:r>
                        <a:rPr kumimoji="0" lang="en-US" sz="1900" b="1" i="0" u="none" strike="noStrike" cap="none" normalizeH="0" baseline="30000" smtClean="0">
                          <a:ln>
                            <a:noFill/>
                          </a:ln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2</a:t>
                      </a: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)</a:t>
                      </a:r>
                    </a:p>
                  </a:txBody>
                  <a:tcPr marL="9524" marR="9524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6DE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Kuji</a:t>
                      </a:r>
                    </a:p>
                  </a:txBody>
                  <a:tcPr marL="9524" marR="9524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0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4</a:t>
                      </a:r>
                    </a:p>
                  </a:txBody>
                  <a:tcPr marL="9524" marR="9524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0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0.06%</a:t>
                      </a:r>
                    </a:p>
                  </a:txBody>
                  <a:tcPr marL="9524" marR="9524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0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0.01%</a:t>
                      </a:r>
                    </a:p>
                  </a:txBody>
                  <a:tcPr marL="9524" marR="9524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0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4</a:t>
                      </a:r>
                    </a:p>
                  </a:txBody>
                  <a:tcPr marL="9524" marR="9524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0DE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Noda</a:t>
                      </a:r>
                    </a:p>
                  </a:txBody>
                  <a:tcPr marL="9524" marR="9524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0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38</a:t>
                      </a:r>
                    </a:p>
                  </a:txBody>
                  <a:tcPr marL="9524" marR="9524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0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1.2 </a:t>
                      </a:r>
                    </a:p>
                  </a:txBody>
                  <a:tcPr marL="9524" marR="9524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0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0.8 </a:t>
                      </a:r>
                    </a:p>
                  </a:txBody>
                  <a:tcPr marL="9524" marR="9524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0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2</a:t>
                      </a:r>
                    </a:p>
                  </a:txBody>
                  <a:tcPr marL="9524" marR="9524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0EF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Fudai</a:t>
                      </a:r>
                    </a:p>
                  </a:txBody>
                  <a:tcPr marL="9524" marR="9524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0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</a:t>
                      </a:r>
                    </a:p>
                  </a:txBody>
                  <a:tcPr marL="9524" marR="9524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0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0.9 </a:t>
                      </a:r>
                    </a:p>
                  </a:txBody>
                  <a:tcPr marL="9524" marR="9524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0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ja-JP" altLang="en-US" sz="1900" b="1" i="0" u="none" strike="noStrike" cap="none" normalizeH="0" baseline="0" smtClean="0">
                        <a:ln>
                          <a:noFill/>
                        </a:ln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524" marR="9524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0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</a:t>
                      </a:r>
                    </a:p>
                  </a:txBody>
                  <a:tcPr marL="9524" marR="9524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0DE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Tanohata</a:t>
                      </a:r>
                    </a:p>
                  </a:txBody>
                  <a:tcPr marL="9524" marR="9524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0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33</a:t>
                      </a:r>
                    </a:p>
                  </a:txBody>
                  <a:tcPr marL="9524" marR="9524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0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2.1 </a:t>
                      </a:r>
                    </a:p>
                  </a:txBody>
                  <a:tcPr marL="9524" marR="9524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0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0.9 </a:t>
                      </a:r>
                    </a:p>
                  </a:txBody>
                  <a:tcPr marL="9524" marR="9524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0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</a:t>
                      </a:r>
                    </a:p>
                  </a:txBody>
                  <a:tcPr marL="9524" marR="9524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0EF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Iwaizumi</a:t>
                      </a:r>
                    </a:p>
                  </a:txBody>
                  <a:tcPr marL="9524" marR="9524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0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7</a:t>
                      </a:r>
                    </a:p>
                  </a:txBody>
                  <a:tcPr marL="9524" marR="9524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0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0.6 </a:t>
                      </a:r>
                    </a:p>
                  </a:txBody>
                  <a:tcPr marL="9524" marR="9524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0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0.1 </a:t>
                      </a:r>
                    </a:p>
                  </a:txBody>
                  <a:tcPr marL="9524" marR="9524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0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</a:t>
                      </a:r>
                    </a:p>
                  </a:txBody>
                  <a:tcPr marL="9524" marR="9524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0DE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Miyako</a:t>
                      </a:r>
                    </a:p>
                  </a:txBody>
                  <a:tcPr marL="9524" marR="9524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0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544</a:t>
                      </a:r>
                    </a:p>
                  </a:txBody>
                  <a:tcPr marL="9524" marR="9524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0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3.0 </a:t>
                      </a:r>
                    </a:p>
                  </a:txBody>
                  <a:tcPr marL="9524" marR="9524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0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1.0 </a:t>
                      </a:r>
                    </a:p>
                  </a:txBody>
                  <a:tcPr marL="9524" marR="9524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0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10</a:t>
                      </a:r>
                    </a:p>
                  </a:txBody>
                  <a:tcPr marL="9524" marR="9524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0EF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Yamada</a:t>
                      </a:r>
                    </a:p>
                  </a:txBody>
                  <a:tcPr marL="9524" marR="9524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1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853</a:t>
                      </a:r>
                    </a:p>
                  </a:txBody>
                  <a:tcPr marL="9524" marR="9524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1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7.5 </a:t>
                      </a:r>
                    </a:p>
                  </a:txBody>
                  <a:tcPr marL="9524" marR="9524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1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4.6 </a:t>
                      </a:r>
                    </a:p>
                  </a:txBody>
                  <a:tcPr marL="9524" marR="9524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1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5</a:t>
                      </a:r>
                    </a:p>
                  </a:txBody>
                  <a:tcPr marL="9524" marR="9524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19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Otsuchi</a:t>
                      </a:r>
                    </a:p>
                  </a:txBody>
                  <a:tcPr marL="9524" marR="9524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1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1449</a:t>
                      </a:r>
                    </a:p>
                  </a:txBody>
                  <a:tcPr marL="9524" marR="9524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1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12.2 </a:t>
                      </a:r>
                    </a:p>
                  </a:txBody>
                  <a:tcPr marL="9524" marR="9524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1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10.6 </a:t>
                      </a:r>
                    </a:p>
                  </a:txBody>
                  <a:tcPr marL="9524" marR="9524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1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4</a:t>
                      </a:r>
                    </a:p>
                  </a:txBody>
                  <a:tcPr marL="9524" marR="9524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19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Kamai</a:t>
                      </a:r>
                      <a:r>
                        <a:rPr kumimoji="0" lang="ja-JP" altLang="en-US" sz="19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s</a:t>
                      </a: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hi</a:t>
                      </a:r>
                    </a:p>
                  </a:txBody>
                  <a:tcPr marL="9524" marR="9524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1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1180</a:t>
                      </a:r>
                    </a:p>
                  </a:txBody>
                  <a:tcPr marL="9524" marR="9524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1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9.0 </a:t>
                      </a:r>
                    </a:p>
                  </a:txBody>
                  <a:tcPr marL="9524" marR="9524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1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3.1 </a:t>
                      </a:r>
                    </a:p>
                  </a:txBody>
                  <a:tcPr marL="9524" marR="9524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1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7</a:t>
                      </a:r>
                    </a:p>
                  </a:txBody>
                  <a:tcPr marL="9524" marR="9524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19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Ofunato</a:t>
                      </a:r>
                    </a:p>
                  </a:txBody>
                  <a:tcPr marL="9524" marR="9524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0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449</a:t>
                      </a:r>
                    </a:p>
                  </a:txBody>
                  <a:tcPr marL="9524" marR="9524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0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2.4 </a:t>
                      </a:r>
                    </a:p>
                  </a:txBody>
                  <a:tcPr marL="9524" marR="9524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0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1.1 </a:t>
                      </a:r>
                    </a:p>
                  </a:txBody>
                  <a:tcPr marL="9524" marR="9524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0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8</a:t>
                      </a:r>
                    </a:p>
                  </a:txBody>
                  <a:tcPr marL="9524" marR="9524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0EF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Rikuzentakata</a:t>
                      </a:r>
                    </a:p>
                  </a:txBody>
                  <a:tcPr marL="9524" marR="9524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1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2115</a:t>
                      </a:r>
                    </a:p>
                  </a:txBody>
                  <a:tcPr marL="9524" marR="9524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1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12.7 </a:t>
                      </a:r>
                    </a:p>
                  </a:txBody>
                  <a:tcPr marL="9524" marR="9524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1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8.6 </a:t>
                      </a:r>
                    </a:p>
                  </a:txBody>
                  <a:tcPr marL="9524" marR="9524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1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13</a:t>
                      </a:r>
                    </a:p>
                  </a:txBody>
                  <a:tcPr marL="9524" marR="9524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19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Kesennuma</a:t>
                      </a:r>
                    </a:p>
                  </a:txBody>
                  <a:tcPr marL="9524" marR="9524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0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1414</a:t>
                      </a:r>
                    </a:p>
                  </a:txBody>
                  <a:tcPr marL="9524" marR="9524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0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3.5 </a:t>
                      </a:r>
                    </a:p>
                  </a:txBody>
                  <a:tcPr marL="9524" marR="9524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0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1.9 </a:t>
                      </a:r>
                    </a:p>
                  </a:txBody>
                  <a:tcPr marL="9524" marR="9524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0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18</a:t>
                      </a:r>
                    </a:p>
                  </a:txBody>
                  <a:tcPr marL="9524" marR="9524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0EF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Minamisanriku</a:t>
                      </a:r>
                    </a:p>
                  </a:txBody>
                  <a:tcPr marL="9524" marR="9524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0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987</a:t>
                      </a:r>
                    </a:p>
                  </a:txBody>
                  <a:tcPr marL="9524" marR="9524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0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6.9 </a:t>
                      </a:r>
                    </a:p>
                  </a:txBody>
                  <a:tcPr marL="9524" marR="9524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0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5.7 </a:t>
                      </a:r>
                    </a:p>
                  </a:txBody>
                  <a:tcPr marL="9524" marR="9524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0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10</a:t>
                      </a:r>
                    </a:p>
                  </a:txBody>
                  <a:tcPr marL="9524" marR="9524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0DE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Onagawa</a:t>
                      </a:r>
                    </a:p>
                  </a:txBody>
                  <a:tcPr marL="9524" marR="9524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1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949</a:t>
                      </a:r>
                    </a:p>
                  </a:txBody>
                  <a:tcPr marL="9524" marR="9524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1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11.8 </a:t>
                      </a:r>
                    </a:p>
                  </a:txBody>
                  <a:tcPr marL="9524" marR="9524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1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9.2 </a:t>
                      </a:r>
                    </a:p>
                  </a:txBody>
                  <a:tcPr marL="9524" marR="9524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1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3</a:t>
                      </a:r>
                    </a:p>
                  </a:txBody>
                  <a:tcPr marL="9524" marR="9524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19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Total/Average</a:t>
                      </a:r>
                      <a:endParaRPr kumimoji="0" lang="ja-JP" altLang="en-US" sz="1900" b="1" i="0" u="none" strike="noStrike" cap="none" normalizeH="0" baseline="0" smtClean="0">
                        <a:ln>
                          <a:noFill/>
                        </a:ln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524" marR="9524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0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10023</a:t>
                      </a:r>
                    </a:p>
                  </a:txBody>
                  <a:tcPr marL="9524" marR="9524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0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6.0%</a:t>
                      </a:r>
                    </a:p>
                  </a:txBody>
                  <a:tcPr marL="9524" marR="9524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0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2.8%</a:t>
                      </a:r>
                    </a:p>
                  </a:txBody>
                  <a:tcPr marL="9524" marR="9524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0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88</a:t>
                      </a:r>
                    </a:p>
                  </a:txBody>
                  <a:tcPr marL="9524" marR="9524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0DE"/>
                    </a:solidFill>
                  </a:tcPr>
                </a:tc>
              </a:tr>
            </a:tbl>
          </a:graphicData>
        </a:graphic>
      </p:graphicFrame>
      <p:sp>
        <p:nvSpPr>
          <p:cNvPr id="9323" name="円/楕円 2"/>
          <p:cNvSpPr>
            <a:spLocks noChangeArrowheads="1"/>
          </p:cNvSpPr>
          <p:nvPr/>
        </p:nvSpPr>
        <p:spPr bwMode="auto">
          <a:xfrm>
            <a:off x="3332163" y="3879850"/>
            <a:ext cx="144462" cy="144463"/>
          </a:xfrm>
          <a:prstGeom prst="ellipse">
            <a:avLst/>
          </a:prstGeom>
          <a:solidFill>
            <a:srgbClr val="FF0000"/>
          </a:solidFill>
          <a:ln w="952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324" name="円/楕円 8"/>
          <p:cNvSpPr>
            <a:spLocks noChangeArrowheads="1"/>
          </p:cNvSpPr>
          <p:nvPr/>
        </p:nvSpPr>
        <p:spPr bwMode="auto">
          <a:xfrm>
            <a:off x="3314700" y="4221163"/>
            <a:ext cx="144463" cy="144462"/>
          </a:xfrm>
          <a:prstGeom prst="ellipse">
            <a:avLst/>
          </a:prstGeom>
          <a:solidFill>
            <a:srgbClr val="A6A6A6"/>
          </a:solidFill>
          <a:ln w="952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325" name="円/楕円 10"/>
          <p:cNvSpPr>
            <a:spLocks noChangeArrowheads="1"/>
          </p:cNvSpPr>
          <p:nvPr/>
        </p:nvSpPr>
        <p:spPr bwMode="auto">
          <a:xfrm>
            <a:off x="3314700" y="4562475"/>
            <a:ext cx="144463" cy="142875"/>
          </a:xfrm>
          <a:prstGeom prst="ellipse">
            <a:avLst/>
          </a:prstGeom>
          <a:solidFill>
            <a:srgbClr val="EDBAB1"/>
          </a:solidFill>
          <a:ln w="952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326" name="円/楕円 11"/>
          <p:cNvSpPr>
            <a:spLocks noChangeArrowheads="1"/>
          </p:cNvSpPr>
          <p:nvPr/>
        </p:nvSpPr>
        <p:spPr bwMode="auto">
          <a:xfrm>
            <a:off x="3321050" y="5229225"/>
            <a:ext cx="142875" cy="144463"/>
          </a:xfrm>
          <a:prstGeom prst="ellipse">
            <a:avLst/>
          </a:prstGeom>
          <a:solidFill>
            <a:srgbClr val="00B0F0"/>
          </a:solidFill>
          <a:ln w="952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327" name="円/楕円 14"/>
          <p:cNvSpPr>
            <a:spLocks noChangeArrowheads="1"/>
          </p:cNvSpPr>
          <p:nvPr/>
        </p:nvSpPr>
        <p:spPr bwMode="auto">
          <a:xfrm>
            <a:off x="3338513" y="6237288"/>
            <a:ext cx="144462" cy="144462"/>
          </a:xfrm>
          <a:prstGeom prst="ellipse">
            <a:avLst/>
          </a:prstGeom>
          <a:solidFill>
            <a:srgbClr val="00B050"/>
          </a:solidFill>
          <a:ln w="952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328" name="円/楕円 15"/>
          <p:cNvSpPr>
            <a:spLocks noChangeArrowheads="1"/>
          </p:cNvSpPr>
          <p:nvPr/>
        </p:nvSpPr>
        <p:spPr bwMode="auto">
          <a:xfrm>
            <a:off x="2484438" y="3436938"/>
            <a:ext cx="142875" cy="144462"/>
          </a:xfrm>
          <a:prstGeom prst="ellipse">
            <a:avLst/>
          </a:prstGeom>
          <a:solidFill>
            <a:srgbClr val="FF0000"/>
          </a:solidFill>
          <a:ln w="952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329" name="円/楕円 16"/>
          <p:cNvSpPr>
            <a:spLocks noChangeArrowheads="1"/>
          </p:cNvSpPr>
          <p:nvPr/>
        </p:nvSpPr>
        <p:spPr bwMode="auto">
          <a:xfrm>
            <a:off x="2466975" y="3581400"/>
            <a:ext cx="142875" cy="144463"/>
          </a:xfrm>
          <a:prstGeom prst="ellipse">
            <a:avLst/>
          </a:prstGeom>
          <a:solidFill>
            <a:srgbClr val="A6A6A6"/>
          </a:solidFill>
          <a:ln w="952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330" name="円/楕円 17"/>
          <p:cNvSpPr>
            <a:spLocks noChangeArrowheads="1"/>
          </p:cNvSpPr>
          <p:nvPr/>
        </p:nvSpPr>
        <p:spPr bwMode="auto">
          <a:xfrm>
            <a:off x="2460625" y="3703638"/>
            <a:ext cx="144463" cy="144462"/>
          </a:xfrm>
          <a:prstGeom prst="ellipse">
            <a:avLst/>
          </a:prstGeom>
          <a:solidFill>
            <a:srgbClr val="EDBAB1"/>
          </a:solidFill>
          <a:ln w="952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331" name="円/楕円 18"/>
          <p:cNvSpPr>
            <a:spLocks noChangeArrowheads="1"/>
          </p:cNvSpPr>
          <p:nvPr/>
        </p:nvSpPr>
        <p:spPr bwMode="auto">
          <a:xfrm>
            <a:off x="2384425" y="3848100"/>
            <a:ext cx="144463" cy="144463"/>
          </a:xfrm>
          <a:prstGeom prst="ellipse">
            <a:avLst/>
          </a:prstGeom>
          <a:solidFill>
            <a:srgbClr val="00B0F0"/>
          </a:solidFill>
          <a:ln w="952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332" name="円/楕円 19"/>
          <p:cNvSpPr>
            <a:spLocks noChangeArrowheads="1"/>
          </p:cNvSpPr>
          <p:nvPr/>
        </p:nvSpPr>
        <p:spPr bwMode="auto">
          <a:xfrm>
            <a:off x="2124075" y="4421188"/>
            <a:ext cx="144463" cy="142875"/>
          </a:xfrm>
          <a:prstGeom prst="ellipse">
            <a:avLst/>
          </a:prstGeom>
          <a:solidFill>
            <a:srgbClr val="00B050"/>
          </a:solidFill>
          <a:ln w="952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333" name="テキスト ボックス 2"/>
          <p:cNvSpPr txBox="1"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solidFill>
            <a:srgbClr val="E6E6E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 Human Loss Ratio : Sanriku Ria Coastal Area </a:t>
            </a:r>
            <a:endParaRPr lang="ja-JP" altLang="en-US" b="1"/>
          </a:p>
        </p:txBody>
      </p:sp>
      <p:sp>
        <p:nvSpPr>
          <p:cNvPr id="9334" name="円/楕円 15"/>
          <p:cNvSpPr>
            <a:spLocks noChangeArrowheads="1"/>
          </p:cNvSpPr>
          <p:nvPr/>
        </p:nvSpPr>
        <p:spPr bwMode="auto">
          <a:xfrm>
            <a:off x="2205038" y="3225800"/>
            <a:ext cx="144462" cy="123825"/>
          </a:xfrm>
          <a:prstGeom prst="ellipse">
            <a:avLst/>
          </a:prstGeom>
          <a:solidFill>
            <a:schemeClr val="tx1"/>
          </a:solidFill>
          <a:ln w="9525" cmpd="sng">
            <a:solidFill>
              <a:srgbClr val="AB8C63"/>
            </a:solidFill>
            <a:round/>
            <a:headEnd/>
            <a:tailEnd/>
          </a:ln>
          <a:effectLst>
            <a:outerShdw dist="20000" dir="5400000" algn="ctr" rotWithShape="0">
              <a:srgbClr val="000000">
                <a:alpha val="34000"/>
              </a:srgbClr>
            </a:outerShdw>
          </a:effectLst>
        </p:spPr>
        <p:txBody>
          <a:bodyPr/>
          <a:lstStyle/>
          <a:p>
            <a:endParaRPr lang="ja-JP" altLang="en-US">
              <a:solidFill>
                <a:srgbClr val="01195D"/>
              </a:solidFill>
            </a:endParaRPr>
          </a:p>
        </p:txBody>
      </p:sp>
      <p:sp>
        <p:nvSpPr>
          <p:cNvPr id="9335" name="テキスト ボックス 28"/>
          <p:cNvSpPr txBox="1">
            <a:spLocks noChangeArrowheads="1"/>
          </p:cNvSpPr>
          <p:nvPr/>
        </p:nvSpPr>
        <p:spPr bwMode="auto">
          <a:xfrm>
            <a:off x="1809750" y="3417888"/>
            <a:ext cx="657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Iwate </a:t>
            </a:r>
            <a:endParaRPr lang="ja-JP" altLang="en-US" sz="1400" b="1"/>
          </a:p>
        </p:txBody>
      </p:sp>
      <p:sp>
        <p:nvSpPr>
          <p:cNvPr id="9336" name="テキスト ボックス 29"/>
          <p:cNvSpPr txBox="1">
            <a:spLocks noChangeArrowheads="1"/>
          </p:cNvSpPr>
          <p:nvPr/>
        </p:nvSpPr>
        <p:spPr bwMode="auto">
          <a:xfrm>
            <a:off x="1346200" y="4633913"/>
            <a:ext cx="792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Miyagi</a:t>
            </a:r>
            <a:endParaRPr lang="ja-JP" altLang="en-US" sz="1400" b="1"/>
          </a:p>
        </p:txBody>
      </p:sp>
      <p:sp>
        <p:nvSpPr>
          <p:cNvPr id="9337" name="テキスト ボックス 30"/>
          <p:cNvSpPr txBox="1">
            <a:spLocks noChangeArrowheads="1"/>
          </p:cNvSpPr>
          <p:nvPr/>
        </p:nvSpPr>
        <p:spPr bwMode="auto">
          <a:xfrm>
            <a:off x="898525" y="5245100"/>
            <a:ext cx="1296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Fukushima</a:t>
            </a:r>
            <a:endParaRPr lang="ja-JP" altLang="en-US" sz="1400" b="1"/>
          </a:p>
        </p:txBody>
      </p:sp>
      <p:sp>
        <p:nvSpPr>
          <p:cNvPr id="9338" name="テキスト ボックス 26"/>
          <p:cNvSpPr txBox="1">
            <a:spLocks noChangeArrowheads="1"/>
          </p:cNvSpPr>
          <p:nvPr/>
        </p:nvSpPr>
        <p:spPr bwMode="auto">
          <a:xfrm>
            <a:off x="1390650" y="4441825"/>
            <a:ext cx="8731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/>
              <a:t>Sendai</a:t>
            </a:r>
            <a:endParaRPr lang="ja-JP" altLang="en-US" sz="1000" b="1"/>
          </a:p>
        </p:txBody>
      </p:sp>
      <p:sp>
        <p:nvSpPr>
          <p:cNvPr id="9339" name="テキスト ボックス 4"/>
          <p:cNvSpPr txBox="1">
            <a:spLocks noChangeArrowheads="1"/>
          </p:cNvSpPr>
          <p:nvPr/>
        </p:nvSpPr>
        <p:spPr bwMode="auto">
          <a:xfrm>
            <a:off x="1965325" y="2976563"/>
            <a:ext cx="7683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/>
              <a:t>Morioka</a:t>
            </a:r>
            <a:endParaRPr lang="ja-JP" altLang="en-US" sz="1000" b="1"/>
          </a:p>
        </p:txBody>
      </p:sp>
      <p:sp>
        <p:nvSpPr>
          <p:cNvPr id="9340" name="円/楕円 23"/>
          <p:cNvSpPr>
            <a:spLocks noChangeArrowheads="1"/>
          </p:cNvSpPr>
          <p:nvPr/>
        </p:nvSpPr>
        <p:spPr bwMode="auto">
          <a:xfrm>
            <a:off x="1935163" y="4527550"/>
            <a:ext cx="144462" cy="123825"/>
          </a:xfrm>
          <a:prstGeom prst="ellipse">
            <a:avLst/>
          </a:prstGeom>
          <a:solidFill>
            <a:schemeClr val="tx1"/>
          </a:solidFill>
          <a:ln w="9525" cmpd="sng">
            <a:solidFill>
              <a:srgbClr val="AB8C63"/>
            </a:solidFill>
            <a:round/>
            <a:headEnd/>
            <a:tailEnd/>
          </a:ln>
          <a:effectLst>
            <a:outerShdw dist="20000" dir="5400000" algn="ctr" rotWithShape="0">
              <a:srgbClr val="000000">
                <a:alpha val="3400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テキスト ボックス 1"/>
          <p:cNvSpPr txBox="1">
            <a:spLocks noChangeArrowheads="1"/>
          </p:cNvSpPr>
          <p:nvPr/>
        </p:nvSpPr>
        <p:spPr bwMode="auto">
          <a:xfrm>
            <a:off x="6350" y="531813"/>
            <a:ext cx="913765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Meta-Analysis :</a:t>
            </a:r>
            <a:r>
              <a:rPr lang="ja-JP" altLang="en-US" sz="2000"/>
              <a:t> </a:t>
            </a:r>
            <a:r>
              <a:rPr lang="en-US" sz="2000"/>
              <a:t>Literature survey and statistical analysis</a:t>
            </a:r>
          </a:p>
          <a:p>
            <a:endParaRPr lang="en-US" sz="2000"/>
          </a:p>
          <a:p>
            <a:r>
              <a:rPr lang="en-US" sz="2000" b="1"/>
              <a:t>Longitudinal Analysis :  </a:t>
            </a:r>
            <a:r>
              <a:rPr lang="en-US" sz="2000"/>
              <a:t>Comparative  studies of a set of target areas by </a:t>
            </a:r>
          </a:p>
          <a:p>
            <a:r>
              <a:rPr lang="en-US" sz="2000"/>
              <a:t>                                          temporal and historical perspective.</a:t>
            </a:r>
          </a:p>
          <a:p>
            <a:endParaRPr lang="en-US"/>
          </a:p>
          <a:p>
            <a:r>
              <a:rPr lang="en-US" sz="2000" b="1" u="sng"/>
              <a:t>Data Source  for this Study</a:t>
            </a:r>
            <a:r>
              <a:rPr lang="ja-JP" altLang="en-US" sz="2000" b="1"/>
              <a:t>　　</a:t>
            </a:r>
            <a:endParaRPr lang="en-US" sz="2000" b="1"/>
          </a:p>
          <a:p>
            <a:r>
              <a:rPr lang="en-US" sz="2000"/>
              <a:t>   </a:t>
            </a:r>
            <a:r>
              <a:rPr lang="en-US" sz="2000" b="1"/>
              <a:t>&lt;Open Source Data&gt;</a:t>
            </a:r>
            <a:endParaRPr lang="en-US" sz="2000"/>
          </a:p>
          <a:p>
            <a:r>
              <a:rPr lang="en-US" sz="2000"/>
              <a:t>  </a:t>
            </a:r>
            <a:r>
              <a:rPr lang="en-US" sz="2000" b="1"/>
              <a:t>1. Central Gov. /  2. Regional Gov.  / 3. Organizations  /  4. Librar</a:t>
            </a:r>
            <a:r>
              <a:rPr lang="ja-JP" altLang="en-US" sz="2000" b="1"/>
              <a:t>ies</a:t>
            </a:r>
            <a:endParaRPr lang="en-US" sz="2000" b="1"/>
          </a:p>
          <a:p>
            <a:r>
              <a:rPr lang="en-US" b="1"/>
              <a:t>      </a:t>
            </a:r>
            <a:r>
              <a:rPr lang="en-US"/>
              <a:t>internet source, major newspapers, statistical data, raw data  </a:t>
            </a:r>
          </a:p>
          <a:p>
            <a:r>
              <a:rPr lang="en-US"/>
              <a:t>      historical documents, historical statistics, local newspapers, vernacular magazines</a:t>
            </a:r>
          </a:p>
          <a:p>
            <a:r>
              <a:rPr lang="en-US"/>
              <a:t>  ※ &lt;Closed Source Data&gt;</a:t>
            </a:r>
          </a:p>
          <a:p>
            <a:r>
              <a:rPr lang="en-US"/>
              <a:t>        Field survey data mainly can be utilized for critical cause analysis</a:t>
            </a:r>
          </a:p>
          <a:p>
            <a:endParaRPr lang="en-US"/>
          </a:p>
          <a:p>
            <a:r>
              <a:rPr lang="en-US" sz="2000" b="1" u="sng"/>
              <a:t>Major Source for this Study (Mainly in Japanese)</a:t>
            </a:r>
          </a:p>
          <a:p>
            <a:r>
              <a:rPr lang="en-US"/>
              <a:t>General info :  Cabinet Office, Ministry of Internal Affairs and Communications,</a:t>
            </a:r>
          </a:p>
          <a:p>
            <a:r>
              <a:rPr lang="en-US"/>
              <a:t>                        Fire Defense Agency</a:t>
            </a:r>
          </a:p>
          <a:p>
            <a:r>
              <a:rPr lang="en-US"/>
              <a:t>Victims related info :</a:t>
            </a:r>
            <a:r>
              <a:rPr lang="ja-JP" altLang="en-US"/>
              <a:t> </a:t>
            </a:r>
            <a:r>
              <a:rPr lang="en-US"/>
              <a:t>National Police Agency</a:t>
            </a:r>
          </a:p>
          <a:p>
            <a:r>
              <a:rPr lang="en-US"/>
              <a:t>Geographical info :   Geospatial  Information Authority of Japan</a:t>
            </a:r>
          </a:p>
          <a:p>
            <a:r>
              <a:rPr lang="en-US"/>
              <a:t>Local </a:t>
            </a:r>
            <a:r>
              <a:rPr lang="ja-JP" altLang="en-US"/>
              <a:t> </a:t>
            </a:r>
            <a:r>
              <a:rPr lang="en-US"/>
              <a:t>info : Iwate Prefectural Gov., Iwate fukko net, Iwate Statistics Data Base</a:t>
            </a:r>
          </a:p>
          <a:p>
            <a:r>
              <a:rPr lang="en-US"/>
              <a:t>Historical info :  Japan Destructive Earthquake General Survey(Usami, 2003)</a:t>
            </a:r>
          </a:p>
          <a:p>
            <a:r>
              <a:rPr lang="en-US"/>
              <a:t>                          Japan Maps Encyclopedia(Yamaguchi et al., 1980) </a:t>
            </a:r>
          </a:p>
        </p:txBody>
      </p:sp>
      <p:sp>
        <p:nvSpPr>
          <p:cNvPr id="10243" name="テキスト ボックス 2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solidFill>
            <a:srgbClr val="E6E6E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</a:t>
            </a:r>
            <a:r>
              <a:rPr lang="en-US" sz="2800" b="1"/>
              <a:t>Methodology  (How to investigate) </a:t>
            </a:r>
            <a:endParaRPr lang="ja-JP" altLang="en-US" sz="2800"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テキスト ボックス 1"/>
          <p:cNvSpPr txBox="1">
            <a:spLocks noChangeArrowheads="1"/>
          </p:cNvSpPr>
          <p:nvPr/>
        </p:nvSpPr>
        <p:spPr bwMode="auto">
          <a:xfrm>
            <a:off x="9525" y="395288"/>
            <a:ext cx="9036050" cy="652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r>
              <a:rPr lang="en-US" sz="2400"/>
              <a:t>Investigate Human Loss Ratio (IA)</a:t>
            </a:r>
            <a:r>
              <a:rPr lang="ja-JP" altLang="en-US" sz="2400"/>
              <a:t>　</a:t>
            </a:r>
            <a:r>
              <a:rPr lang="en-US" sz="2400"/>
              <a:t>in Some Municipalities</a:t>
            </a:r>
          </a:p>
          <a:p>
            <a:r>
              <a:rPr lang="en-US"/>
              <a:t> </a:t>
            </a:r>
          </a:p>
          <a:p>
            <a:r>
              <a:rPr lang="en-US"/>
              <a:t>We need following related info.</a:t>
            </a:r>
            <a:r>
              <a:rPr lang="ja-JP" altLang="en-US"/>
              <a:t> </a:t>
            </a:r>
            <a:r>
              <a:rPr lang="en-US"/>
              <a:t>to investigate</a:t>
            </a:r>
          </a:p>
          <a:p>
            <a:r>
              <a:rPr lang="ja-JP" altLang="en-US"/>
              <a:t>　     </a:t>
            </a:r>
            <a:r>
              <a:rPr lang="ja-JP" altLang="en-US" b="1"/>
              <a:t>○</a:t>
            </a:r>
            <a:r>
              <a:rPr lang="en-US" b="1"/>
              <a:t>Past Experiences</a:t>
            </a:r>
            <a:r>
              <a:rPr lang="ja-JP" altLang="en-US"/>
              <a:t>　　　   　</a:t>
            </a:r>
            <a:r>
              <a:rPr lang="en-US"/>
              <a:t>Compared to the Past Tsunami Disasters</a:t>
            </a:r>
          </a:p>
          <a:p>
            <a:r>
              <a:rPr lang="ja-JP" altLang="en-US"/>
              <a:t>　</a:t>
            </a:r>
            <a:r>
              <a:rPr lang="ja-JP" altLang="en-US" b="1"/>
              <a:t>     ○</a:t>
            </a:r>
            <a:r>
              <a:rPr lang="en-US" b="1"/>
              <a:t>Age Structures in IA</a:t>
            </a:r>
            <a:r>
              <a:rPr lang="ja-JP" altLang="en-US"/>
              <a:t>　　    </a:t>
            </a:r>
            <a:r>
              <a:rPr lang="en-US"/>
              <a:t>Age Structures of the Death People</a:t>
            </a:r>
          </a:p>
          <a:p>
            <a:r>
              <a:rPr lang="en-US"/>
              <a:t>                                                       Social Change</a:t>
            </a:r>
          </a:p>
          <a:p>
            <a:r>
              <a:rPr lang="ja-JP" altLang="en-US"/>
              <a:t>　     </a:t>
            </a:r>
            <a:r>
              <a:rPr lang="ja-JP" altLang="en-US" b="1"/>
              <a:t>○</a:t>
            </a:r>
            <a:r>
              <a:rPr lang="en-US" b="1"/>
              <a:t>Evacuation Conditions</a:t>
            </a:r>
            <a:r>
              <a:rPr lang="ja-JP" altLang="en-US"/>
              <a:t>　　</a:t>
            </a:r>
            <a:r>
              <a:rPr lang="en-US"/>
              <a:t>Distance from Higher Ground Places</a:t>
            </a:r>
          </a:p>
          <a:p>
            <a:r>
              <a:rPr lang="ja-JP" altLang="en-US"/>
              <a:t>　   </a:t>
            </a:r>
            <a:endParaRPr lang="en-US"/>
          </a:p>
          <a:p>
            <a:r>
              <a:rPr lang="en-US"/>
              <a:t>        </a:t>
            </a:r>
            <a:r>
              <a:rPr lang="en-US" b="1"/>
              <a:t>Evacuation Methods , Warnings , Education/Training, Health  </a:t>
            </a:r>
          </a:p>
          <a:p>
            <a:r>
              <a:rPr lang="ja-JP" altLang="en-US"/>
              <a:t> </a:t>
            </a:r>
            <a:endParaRPr lang="en-US"/>
          </a:p>
          <a:p>
            <a:r>
              <a:rPr lang="ja-JP" altLang="en-US"/>
              <a:t>　 </a:t>
            </a:r>
            <a:r>
              <a:rPr lang="en-US"/>
              <a:t>However, it is not possible to get those direct data, therefore following approaches</a:t>
            </a:r>
          </a:p>
          <a:p>
            <a:r>
              <a:rPr lang="en-US"/>
              <a:t>      were taken</a:t>
            </a:r>
          </a:p>
          <a:p>
            <a:endParaRPr lang="en-US"/>
          </a:p>
          <a:p>
            <a:r>
              <a:rPr lang="en-US" sz="2000" b="1"/>
              <a:t>Approach </a:t>
            </a:r>
          </a:p>
          <a:p>
            <a:r>
              <a:rPr lang="ja-JP" altLang="en-US"/>
              <a:t>　</a:t>
            </a:r>
            <a:r>
              <a:rPr lang="ja-JP" altLang="en-US" b="1"/>
              <a:t>①</a:t>
            </a:r>
            <a:r>
              <a:rPr lang="en-US" b="1"/>
              <a:t>Past Experiences </a:t>
            </a:r>
            <a:r>
              <a:rPr lang="en-US"/>
              <a:t>:  try to estimate HVR (will be explained) and compared to the  </a:t>
            </a:r>
          </a:p>
          <a:p>
            <a:r>
              <a:rPr lang="ja-JP" altLang="en-US"/>
              <a:t>　　　</a:t>
            </a:r>
            <a:r>
              <a:rPr lang="en-US"/>
              <a:t>past tsunami (Meiji&lt;1896&gt;,Showa&lt; 1933&gt;) disasters.</a:t>
            </a:r>
          </a:p>
          <a:p>
            <a:endParaRPr lang="en-US"/>
          </a:p>
          <a:p>
            <a:r>
              <a:rPr lang="ja-JP" altLang="en-US"/>
              <a:t>　</a:t>
            </a:r>
            <a:r>
              <a:rPr lang="ja-JP" altLang="en-US" b="1"/>
              <a:t>②</a:t>
            </a:r>
            <a:r>
              <a:rPr lang="en-US" b="1"/>
              <a:t>Age Structures </a:t>
            </a:r>
            <a:r>
              <a:rPr lang="en-US"/>
              <a:t>: try to find elderly population rates, social participation rates </a:t>
            </a:r>
          </a:p>
          <a:p>
            <a:r>
              <a:rPr lang="ja-JP" altLang="en-US"/>
              <a:t>　　　</a:t>
            </a:r>
            <a:r>
              <a:rPr lang="en-US"/>
              <a:t>including recent trends by prefectural statistical data.</a:t>
            </a:r>
          </a:p>
          <a:p>
            <a:endParaRPr lang="en-US"/>
          </a:p>
          <a:p>
            <a:r>
              <a:rPr lang="ja-JP" altLang="en-US"/>
              <a:t>　</a:t>
            </a:r>
            <a:r>
              <a:rPr lang="ja-JP" altLang="en-US" b="1"/>
              <a:t>③</a:t>
            </a:r>
            <a:r>
              <a:rPr lang="en-US" b="1"/>
              <a:t>Evacuation Conditions</a:t>
            </a:r>
            <a:r>
              <a:rPr lang="en-US"/>
              <a:t>: Growing population , infrastructures, and evacuation </a:t>
            </a:r>
          </a:p>
          <a:p>
            <a:r>
              <a:rPr lang="ja-JP" altLang="en-US"/>
              <a:t>　　　</a:t>
            </a:r>
            <a:r>
              <a:rPr lang="en-US"/>
              <a:t>center’s safety in IAs.</a:t>
            </a:r>
          </a:p>
        </p:txBody>
      </p:sp>
      <p:sp>
        <p:nvSpPr>
          <p:cNvPr id="11267" name="テキスト ボックス 3"/>
          <p:cNvSpPr txBox="1">
            <a:spLocks noChangeArrowheads="1"/>
          </p:cNvSpPr>
          <p:nvPr/>
        </p:nvSpPr>
        <p:spPr bwMode="auto">
          <a:xfrm>
            <a:off x="0" y="3175"/>
            <a:ext cx="9144000" cy="461963"/>
          </a:xfrm>
          <a:prstGeom prst="rect">
            <a:avLst/>
          </a:prstGeom>
          <a:solidFill>
            <a:srgbClr val="E6E6E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Methodology (What do we investigate?)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正方形/長方形 1"/>
          <p:cNvSpPr>
            <a:spLocks noChangeArrowheads="1"/>
          </p:cNvSpPr>
          <p:nvPr/>
        </p:nvSpPr>
        <p:spPr bwMode="auto">
          <a:xfrm>
            <a:off x="0" y="428625"/>
            <a:ext cx="9144000" cy="1736725"/>
          </a:xfrm>
          <a:prstGeom prst="rect">
            <a:avLst/>
          </a:prstGeom>
          <a:solidFill>
            <a:srgbClr val="D8CDBE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r>
              <a:rPr lang="en-US" sz="2400"/>
              <a:t>Following indicator w</a:t>
            </a:r>
            <a:r>
              <a:rPr lang="ja-JP" altLang="en-US" sz="2400"/>
              <a:t>as</a:t>
            </a:r>
            <a:r>
              <a:rPr lang="en-US" sz="2400"/>
              <a:t> established to compare to the past tsunami</a:t>
            </a:r>
            <a:r>
              <a:rPr lang="ja-JP" altLang="en-US" sz="2400"/>
              <a:t> </a:t>
            </a:r>
            <a:r>
              <a:rPr lang="en-US" sz="2400"/>
              <a:t>disasters.  </a:t>
            </a:r>
          </a:p>
          <a:p>
            <a:r>
              <a:rPr lang="en-US" sz="2400"/>
              <a:t>   (Meiji&lt;1896&gt;,Showa&lt; 1933&gt;)</a:t>
            </a:r>
          </a:p>
          <a:p>
            <a:endParaRPr lang="en-US"/>
          </a:p>
        </p:txBody>
      </p:sp>
      <p:sp>
        <p:nvSpPr>
          <p:cNvPr id="12291" name="テキスト ボックス 3"/>
          <p:cNvSpPr txBox="1">
            <a:spLocks noChangeArrowheads="1"/>
          </p:cNvSpPr>
          <p:nvPr/>
        </p:nvSpPr>
        <p:spPr bwMode="auto">
          <a:xfrm>
            <a:off x="0" y="2149475"/>
            <a:ext cx="9144000" cy="56991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chemeClr val="bg2"/>
                </a:solidFill>
              </a:rPr>
              <a:t>Human Vulnerability Ratio </a:t>
            </a:r>
          </a:p>
          <a:p>
            <a:endParaRPr lang="en-US" sz="2000" b="1">
              <a:solidFill>
                <a:schemeClr val="bg1"/>
              </a:solidFill>
            </a:endParaRPr>
          </a:p>
          <a:p>
            <a:r>
              <a:rPr lang="en-US" sz="2000" b="1">
                <a:solidFill>
                  <a:schemeClr val="bg1"/>
                </a:solidFill>
              </a:rPr>
              <a:t>=              Human Loss (HL) Ratio  </a:t>
            </a:r>
          </a:p>
          <a:p>
            <a:r>
              <a:rPr lang="en-US" sz="2000" b="1">
                <a:solidFill>
                  <a:schemeClr val="bg1"/>
                </a:solidFill>
              </a:rPr>
              <a:t>    Completed House Destroyed(CHD) Ratio</a:t>
            </a:r>
          </a:p>
          <a:p>
            <a:endParaRPr lang="en-US" sz="2000" b="1">
              <a:solidFill>
                <a:schemeClr val="bg1"/>
              </a:solidFill>
            </a:endParaRPr>
          </a:p>
          <a:p>
            <a:r>
              <a:rPr lang="en-US" sz="2000" b="1">
                <a:solidFill>
                  <a:schemeClr val="bg1"/>
                </a:solidFill>
              </a:rPr>
              <a:t>=</a:t>
            </a:r>
            <a:r>
              <a:rPr lang="ja-JP" altLang="en-US" sz="2000" b="1">
                <a:solidFill>
                  <a:schemeClr val="bg1"/>
                </a:solidFill>
              </a:rPr>
              <a:t>　   </a:t>
            </a:r>
            <a:r>
              <a:rPr lang="en-US" sz="2000" b="1">
                <a:solidFill>
                  <a:schemeClr val="bg1"/>
                </a:solidFill>
              </a:rPr>
              <a:t>HL numbers</a:t>
            </a:r>
            <a:r>
              <a:rPr lang="ja-JP" altLang="en-US" sz="2000" b="1">
                <a:solidFill>
                  <a:schemeClr val="bg1"/>
                </a:solidFill>
              </a:rPr>
              <a:t>　</a:t>
            </a:r>
            <a:r>
              <a:rPr lang="en-US" sz="2000" b="1">
                <a:solidFill>
                  <a:schemeClr val="bg1"/>
                </a:solidFill>
              </a:rPr>
              <a:t>/ Total Population   </a:t>
            </a:r>
          </a:p>
          <a:p>
            <a:r>
              <a:rPr lang="en-US" sz="2000" b="1">
                <a:solidFill>
                  <a:schemeClr val="bg1"/>
                </a:solidFill>
              </a:rPr>
              <a:t>    CHD numbers / Total House numbers  </a:t>
            </a:r>
          </a:p>
          <a:p>
            <a:endParaRPr lang="en-US" sz="2000" b="1">
              <a:solidFill>
                <a:schemeClr val="bg1"/>
              </a:solidFill>
            </a:endParaRPr>
          </a:p>
          <a:p>
            <a:r>
              <a:rPr lang="en-US" sz="2000" b="1">
                <a:solidFill>
                  <a:schemeClr val="bg1"/>
                </a:solidFill>
              </a:rPr>
              <a:t>=                           HL numbers  </a:t>
            </a:r>
          </a:p>
          <a:p>
            <a:r>
              <a:rPr lang="en-US" sz="2000" b="1">
                <a:solidFill>
                  <a:schemeClr val="bg1"/>
                </a:solidFill>
              </a:rPr>
              <a:t>   Total Population ×</a:t>
            </a:r>
            <a:r>
              <a:rPr lang="ja-JP" altLang="en-US" sz="2000" b="1">
                <a:solidFill>
                  <a:schemeClr val="bg1"/>
                </a:solidFill>
              </a:rPr>
              <a:t>　</a:t>
            </a:r>
            <a:r>
              <a:rPr lang="en-US" sz="2000" b="1">
                <a:solidFill>
                  <a:schemeClr val="bg1"/>
                </a:solidFill>
              </a:rPr>
              <a:t>CHD</a:t>
            </a:r>
            <a:r>
              <a:rPr lang="ja-JP" altLang="en-US" sz="2000" b="1">
                <a:solidFill>
                  <a:schemeClr val="bg1"/>
                </a:solidFill>
              </a:rPr>
              <a:t>　</a:t>
            </a:r>
            <a:r>
              <a:rPr lang="en-US" sz="2000" b="1">
                <a:solidFill>
                  <a:schemeClr val="bg1"/>
                </a:solidFill>
              </a:rPr>
              <a:t>numbers / Total House numbers </a:t>
            </a:r>
          </a:p>
          <a:p>
            <a:endParaRPr lang="en-US" b="1">
              <a:solidFill>
                <a:schemeClr val="bg1"/>
              </a:solidFill>
            </a:endParaRPr>
          </a:p>
          <a:p>
            <a:r>
              <a:rPr lang="en-US" sz="2000" b="1">
                <a:solidFill>
                  <a:schemeClr val="bg1"/>
                </a:solidFill>
              </a:rPr>
              <a:t>Therefore, we could estimate</a:t>
            </a:r>
            <a:endParaRPr lang="en-US" b="1">
              <a:solidFill>
                <a:schemeClr val="bg1"/>
              </a:solidFill>
            </a:endParaRPr>
          </a:p>
          <a:p>
            <a:r>
              <a:rPr lang="en-US" sz="3200" b="1">
                <a:solidFill>
                  <a:schemeClr val="bg2"/>
                </a:solidFill>
              </a:rPr>
              <a:t>   HVR =        HL  numbers  </a:t>
            </a:r>
          </a:p>
          <a:p>
            <a:r>
              <a:rPr lang="en-US" sz="3200" b="1">
                <a:solidFill>
                  <a:schemeClr val="bg2"/>
                </a:solidFill>
              </a:rPr>
              <a:t>                 Affected Population</a:t>
            </a:r>
          </a:p>
          <a:p>
            <a:endParaRPr lang="en-US" b="1">
              <a:solidFill>
                <a:schemeClr val="bg1"/>
              </a:solidFill>
            </a:endParaRPr>
          </a:p>
          <a:p>
            <a:endParaRPr lang="en-US" b="1">
              <a:solidFill>
                <a:schemeClr val="bg1"/>
              </a:solidFill>
            </a:endParaRPr>
          </a:p>
          <a:p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2292" name="テキスト ボックス 3"/>
          <p:cNvSpPr txBox="1">
            <a:spLocks noChangeArrowheads="1"/>
          </p:cNvSpPr>
          <p:nvPr/>
        </p:nvSpPr>
        <p:spPr bwMode="auto">
          <a:xfrm>
            <a:off x="0" y="3175"/>
            <a:ext cx="9144000" cy="461963"/>
          </a:xfrm>
          <a:prstGeom prst="rect">
            <a:avLst/>
          </a:prstGeom>
          <a:solidFill>
            <a:srgbClr val="E6E6E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Approaches </a:t>
            </a:r>
            <a:r>
              <a:rPr lang="ja-JP" altLang="en-US" sz="2400" b="1"/>
              <a:t>　①</a:t>
            </a:r>
            <a:r>
              <a:rPr lang="en-US" sz="2400" b="1"/>
              <a:t>Past Experiences </a:t>
            </a:r>
            <a:endParaRPr lang="en-US" sz="2400"/>
          </a:p>
        </p:txBody>
      </p:sp>
      <p:cxnSp>
        <p:nvCxnSpPr>
          <p:cNvPr id="12293" name="直線コネクタ 2"/>
          <p:cNvCxnSpPr>
            <a:cxnSpLocks noChangeShapeType="1"/>
          </p:cNvCxnSpPr>
          <p:nvPr/>
        </p:nvCxnSpPr>
        <p:spPr bwMode="auto">
          <a:xfrm>
            <a:off x="323850" y="3286125"/>
            <a:ext cx="4968875" cy="0"/>
          </a:xfrm>
          <a:prstGeom prst="line">
            <a:avLst/>
          </a:prstGeom>
          <a:noFill/>
          <a:ln w="28575" cmpd="sng">
            <a:solidFill>
              <a:schemeClr val="bg1"/>
            </a:solidFill>
            <a:round/>
            <a:headEnd/>
            <a:tailEnd/>
          </a:ln>
          <a:effectLst/>
        </p:spPr>
      </p:cxnSp>
      <p:cxnSp>
        <p:nvCxnSpPr>
          <p:cNvPr id="12294" name="直線コネクタ 4"/>
          <p:cNvCxnSpPr>
            <a:cxnSpLocks noChangeShapeType="1"/>
          </p:cNvCxnSpPr>
          <p:nvPr/>
        </p:nvCxnSpPr>
        <p:spPr bwMode="auto">
          <a:xfrm>
            <a:off x="323850" y="4221163"/>
            <a:ext cx="4810125" cy="0"/>
          </a:xfrm>
          <a:prstGeom prst="line">
            <a:avLst/>
          </a:prstGeom>
          <a:noFill/>
          <a:ln w="28575" cmpd="sng">
            <a:solidFill>
              <a:schemeClr val="bg1"/>
            </a:solidFill>
            <a:round/>
            <a:headEnd/>
            <a:tailEnd/>
          </a:ln>
          <a:effectLst/>
        </p:spPr>
      </p:cxnSp>
      <p:cxnSp>
        <p:nvCxnSpPr>
          <p:cNvPr id="12295" name="直線コネクタ 9"/>
          <p:cNvCxnSpPr>
            <a:cxnSpLocks noChangeShapeType="1"/>
          </p:cNvCxnSpPr>
          <p:nvPr/>
        </p:nvCxnSpPr>
        <p:spPr bwMode="auto">
          <a:xfrm>
            <a:off x="395288" y="5157788"/>
            <a:ext cx="7056437" cy="0"/>
          </a:xfrm>
          <a:prstGeom prst="line">
            <a:avLst/>
          </a:prstGeom>
          <a:noFill/>
          <a:ln w="19050" cmpd="sng">
            <a:solidFill>
              <a:schemeClr val="bg1"/>
            </a:solidFill>
            <a:round/>
            <a:headEnd/>
            <a:tailEnd/>
          </a:ln>
          <a:effectLst/>
        </p:spPr>
      </p:cxnSp>
      <p:cxnSp>
        <p:nvCxnSpPr>
          <p:cNvPr id="12296" name="直線コネクタ 12"/>
          <p:cNvCxnSpPr>
            <a:cxnSpLocks noChangeShapeType="1"/>
          </p:cNvCxnSpPr>
          <p:nvPr/>
        </p:nvCxnSpPr>
        <p:spPr bwMode="auto">
          <a:xfrm>
            <a:off x="1979613" y="6526213"/>
            <a:ext cx="3852862" cy="0"/>
          </a:xfrm>
          <a:prstGeom prst="line">
            <a:avLst/>
          </a:prstGeom>
          <a:noFill/>
          <a:ln w="38100" cmpd="sng">
            <a:solidFill>
              <a:schemeClr val="bg1"/>
            </a:solidFill>
            <a:round/>
            <a:headEnd/>
            <a:tailEnd/>
          </a:ln>
          <a:effectLst/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クラリティ">
  <a:themeElements>
    <a:clrScheme name="クラリティ 1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FFFFFF"/>
      </a:accent3>
      <a:accent4>
        <a:srgbClr val="21212B"/>
      </a:accent4>
      <a:accent5>
        <a:srgbClr val="C8CECA"/>
      </a:accent5>
      <a:accent6>
        <a:srgbClr val="9C815D"/>
      </a:accent6>
      <a:hlink>
        <a:srgbClr val="0000FF"/>
      </a:hlink>
      <a:folHlink>
        <a:srgbClr val="800080"/>
      </a:folHlink>
    </a:clrScheme>
    <a:fontScheme name="クラリティ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クラリティ 1">
        <a:dk1>
          <a:srgbClr val="292934"/>
        </a:dk1>
        <a:lt1>
          <a:srgbClr val="FFFFFF"/>
        </a:lt1>
        <a:dk2>
          <a:srgbClr val="D2533C"/>
        </a:dk2>
        <a:lt2>
          <a:srgbClr val="F3F2DC"/>
        </a:lt2>
        <a:accent1>
          <a:srgbClr val="93A299"/>
        </a:accent1>
        <a:accent2>
          <a:srgbClr val="AD8F67"/>
        </a:accent2>
        <a:accent3>
          <a:srgbClr val="FFFFFF"/>
        </a:accent3>
        <a:accent4>
          <a:srgbClr val="21212B"/>
        </a:accent4>
        <a:accent5>
          <a:srgbClr val="C8CECA"/>
        </a:accent5>
        <a:accent6>
          <a:srgbClr val="9C815D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Pages>0</Pages>
  <Words>912</Words>
  <Characters>0</Characters>
  <Application>Microsoft Office PowerPoint</Application>
  <DocSecurity>0</DocSecurity>
  <PresentationFormat>画面に合わせる (4:3)</PresentationFormat>
  <Lines>0</Lines>
  <Paragraphs>456</Paragraphs>
  <Slides>24</Slides>
  <Notes>2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26" baseType="lpstr">
      <vt:lpstr>クラリティ</vt:lpstr>
      <vt:lpstr>Microsoft Excel グラフ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ICFM 5 prepare</dc:title>
  <dc:creator>Tadashi NAKASU</dc:creator>
  <cp:lastModifiedBy>Tadashi NAKASU</cp:lastModifiedBy>
  <cp:revision>536</cp:revision>
  <cp:lastPrinted>2011-10-28T15:44:00Z</cp:lastPrinted>
  <dcterms:created xsi:type="dcterms:W3CDTF">2011-06-22T08:15:11Z</dcterms:created>
  <dcterms:modified xsi:type="dcterms:W3CDTF">2011-12-19T05:58:01Z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1041-8.1.0.3000</vt:lpwstr>
  </property>
</Properties>
</file>